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0279975" cy="42808525"/>
  <p:notesSz cx="6797675" cy="9926638"/>
  <p:defaultTextStyle>
    <a:defPPr>
      <a:defRPr lang="en-US"/>
    </a:defPPr>
    <a:lvl1pPr marL="0" algn="l" defTabSz="3985122" rtl="0" eaLnBrk="1" latinLnBrk="0" hangingPunct="1">
      <a:defRPr sz="8000" kern="1200">
        <a:solidFill>
          <a:schemeClr val="tx1"/>
        </a:solidFill>
        <a:latin typeface="+mn-lt"/>
        <a:ea typeface="+mn-ea"/>
        <a:cs typeface="+mn-cs"/>
      </a:defRPr>
    </a:lvl1pPr>
    <a:lvl2pPr marL="1992563" algn="l" defTabSz="3985122" rtl="0" eaLnBrk="1" latinLnBrk="0" hangingPunct="1">
      <a:defRPr sz="8000" kern="1200">
        <a:solidFill>
          <a:schemeClr val="tx1"/>
        </a:solidFill>
        <a:latin typeface="+mn-lt"/>
        <a:ea typeface="+mn-ea"/>
        <a:cs typeface="+mn-cs"/>
      </a:defRPr>
    </a:lvl2pPr>
    <a:lvl3pPr marL="3985122" algn="l" defTabSz="3985122" rtl="0" eaLnBrk="1" latinLnBrk="0" hangingPunct="1">
      <a:defRPr sz="8000" kern="1200">
        <a:solidFill>
          <a:schemeClr val="tx1"/>
        </a:solidFill>
        <a:latin typeface="+mn-lt"/>
        <a:ea typeface="+mn-ea"/>
        <a:cs typeface="+mn-cs"/>
      </a:defRPr>
    </a:lvl3pPr>
    <a:lvl4pPr marL="5977685" algn="l" defTabSz="3985122" rtl="0" eaLnBrk="1" latinLnBrk="0" hangingPunct="1">
      <a:defRPr sz="8000" kern="1200">
        <a:solidFill>
          <a:schemeClr val="tx1"/>
        </a:solidFill>
        <a:latin typeface="+mn-lt"/>
        <a:ea typeface="+mn-ea"/>
        <a:cs typeface="+mn-cs"/>
      </a:defRPr>
    </a:lvl4pPr>
    <a:lvl5pPr marL="7970245" algn="l" defTabSz="3985122" rtl="0" eaLnBrk="1" latinLnBrk="0" hangingPunct="1">
      <a:defRPr sz="8000" kern="1200">
        <a:solidFill>
          <a:schemeClr val="tx1"/>
        </a:solidFill>
        <a:latin typeface="+mn-lt"/>
        <a:ea typeface="+mn-ea"/>
        <a:cs typeface="+mn-cs"/>
      </a:defRPr>
    </a:lvl5pPr>
    <a:lvl6pPr marL="9962812" algn="l" defTabSz="3985122" rtl="0" eaLnBrk="1" latinLnBrk="0" hangingPunct="1">
      <a:defRPr sz="8000" kern="1200">
        <a:solidFill>
          <a:schemeClr val="tx1"/>
        </a:solidFill>
        <a:latin typeface="+mn-lt"/>
        <a:ea typeface="+mn-ea"/>
        <a:cs typeface="+mn-cs"/>
      </a:defRPr>
    </a:lvl6pPr>
    <a:lvl7pPr marL="11955375" algn="l" defTabSz="3985122" rtl="0" eaLnBrk="1" latinLnBrk="0" hangingPunct="1">
      <a:defRPr sz="8000" kern="1200">
        <a:solidFill>
          <a:schemeClr val="tx1"/>
        </a:solidFill>
        <a:latin typeface="+mn-lt"/>
        <a:ea typeface="+mn-ea"/>
        <a:cs typeface="+mn-cs"/>
      </a:defRPr>
    </a:lvl7pPr>
    <a:lvl8pPr marL="13947934" algn="l" defTabSz="3985122" rtl="0" eaLnBrk="1" latinLnBrk="0" hangingPunct="1">
      <a:defRPr sz="8000" kern="1200">
        <a:solidFill>
          <a:schemeClr val="tx1"/>
        </a:solidFill>
        <a:latin typeface="+mn-lt"/>
        <a:ea typeface="+mn-ea"/>
        <a:cs typeface="+mn-cs"/>
      </a:defRPr>
    </a:lvl8pPr>
    <a:lvl9pPr marL="15940497" algn="l" defTabSz="3985122" rtl="0" eaLnBrk="1" latinLnBrk="0" hangingPunct="1">
      <a:defRPr sz="80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as  Pompenig" initials="ap" lastIdx="5" clrIdx="0"/>
  <p:cmAuthor id="1" name="Andreas Pompenig" initials="Po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2" autoAdjust="0"/>
    <p:restoredTop sz="94660"/>
  </p:normalViewPr>
  <p:slideViewPr>
    <p:cSldViewPr>
      <p:cViewPr>
        <p:scale>
          <a:sx n="50" d="100"/>
          <a:sy n="50" d="100"/>
        </p:scale>
        <p:origin x="-222" y="4734"/>
      </p:cViewPr>
      <p:guideLst>
        <p:guide orient="horz" pos="13483"/>
        <p:guide pos="9673"/>
      </p:guideLst>
    </p:cSldViewPr>
  </p:slideViewPr>
  <p:notesTextViewPr>
    <p:cViewPr>
      <p:scale>
        <a:sx n="400" d="100"/>
        <a:sy n="400" d="100"/>
      </p:scale>
      <p:origin x="0" y="21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4459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811977"/>
      </p:ext>
    </p:extLst>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3985122" rtl="0" eaLnBrk="1" latinLnBrk="0" hangingPunct="1">
        <a:spcBef>
          <a:spcPct val="0"/>
        </a:spcBef>
        <a:buNone/>
        <a:defRPr sz="19200" kern="1200">
          <a:solidFill>
            <a:schemeClr val="tx1"/>
          </a:solidFill>
          <a:latin typeface="+mj-lt"/>
          <a:ea typeface="+mj-ea"/>
          <a:cs typeface="+mj-cs"/>
        </a:defRPr>
      </a:lvl1pPr>
    </p:titleStyle>
    <p:bodyStyle>
      <a:lvl1pPr marL="1494422" indent="-1494422" algn="l" defTabSz="3985122" rtl="0" eaLnBrk="1" latinLnBrk="0" hangingPunct="1">
        <a:spcBef>
          <a:spcPct val="20000"/>
        </a:spcBef>
        <a:buFont typeface="Arial" pitchFamily="34" charset="0"/>
        <a:buChar char="•"/>
        <a:defRPr sz="14000" kern="1200">
          <a:solidFill>
            <a:schemeClr val="tx1"/>
          </a:solidFill>
          <a:latin typeface="+mn-lt"/>
          <a:ea typeface="+mn-ea"/>
          <a:cs typeface="+mn-cs"/>
        </a:defRPr>
      </a:lvl1pPr>
      <a:lvl2pPr marL="3237913" indent="-1245350" algn="l" defTabSz="3985122" rtl="0" eaLnBrk="1" latinLnBrk="0" hangingPunct="1">
        <a:spcBef>
          <a:spcPct val="20000"/>
        </a:spcBef>
        <a:buFont typeface="Arial" pitchFamily="34" charset="0"/>
        <a:buChar char="–"/>
        <a:defRPr sz="12000" kern="1200">
          <a:solidFill>
            <a:schemeClr val="tx1"/>
          </a:solidFill>
          <a:latin typeface="+mn-lt"/>
          <a:ea typeface="+mn-ea"/>
          <a:cs typeface="+mn-cs"/>
        </a:defRPr>
      </a:lvl2pPr>
      <a:lvl3pPr marL="4981408" indent="-996278" algn="l" defTabSz="3985122" rtl="0" eaLnBrk="1" latinLnBrk="0" hangingPunct="1">
        <a:spcBef>
          <a:spcPct val="20000"/>
        </a:spcBef>
        <a:buFont typeface="Arial" pitchFamily="34" charset="0"/>
        <a:buChar char="•"/>
        <a:defRPr sz="10400" kern="1200">
          <a:solidFill>
            <a:schemeClr val="tx1"/>
          </a:solidFill>
          <a:latin typeface="+mn-lt"/>
          <a:ea typeface="+mn-ea"/>
          <a:cs typeface="+mn-cs"/>
        </a:defRPr>
      </a:lvl3pPr>
      <a:lvl4pPr marL="6973967"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4pPr>
      <a:lvl5pPr marL="8966530"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5pPr>
      <a:lvl6pPr marL="10959089"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6pPr>
      <a:lvl7pPr marL="12951652"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7pPr>
      <a:lvl8pPr marL="14944212"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8pPr>
      <a:lvl9pPr marL="16936775" indent="-996278" algn="l" defTabSz="3985122" rtl="0" eaLnBrk="1" latinLnBrk="0" hangingPunct="1">
        <a:spcBef>
          <a:spcPct val="20000"/>
        </a:spcBef>
        <a:buFont typeface="Arial" pitchFamily="34" charset="0"/>
        <a:buChar char="•"/>
        <a:defRPr sz="8800" kern="1200">
          <a:solidFill>
            <a:schemeClr val="tx1"/>
          </a:solidFill>
          <a:latin typeface="+mn-lt"/>
          <a:ea typeface="+mn-ea"/>
          <a:cs typeface="+mn-cs"/>
        </a:defRPr>
      </a:lvl9pPr>
    </p:bodyStyle>
    <p:otherStyle>
      <a:defPPr>
        <a:defRPr lang="en-US"/>
      </a:defPPr>
      <a:lvl1pPr marL="0" algn="l" defTabSz="3985122" rtl="0" eaLnBrk="1" latinLnBrk="0" hangingPunct="1">
        <a:defRPr sz="8000" kern="1200">
          <a:solidFill>
            <a:schemeClr val="tx1"/>
          </a:solidFill>
          <a:latin typeface="+mn-lt"/>
          <a:ea typeface="+mn-ea"/>
          <a:cs typeface="+mn-cs"/>
        </a:defRPr>
      </a:lvl1pPr>
      <a:lvl2pPr marL="1992563" algn="l" defTabSz="3985122" rtl="0" eaLnBrk="1" latinLnBrk="0" hangingPunct="1">
        <a:defRPr sz="8000" kern="1200">
          <a:solidFill>
            <a:schemeClr val="tx1"/>
          </a:solidFill>
          <a:latin typeface="+mn-lt"/>
          <a:ea typeface="+mn-ea"/>
          <a:cs typeface="+mn-cs"/>
        </a:defRPr>
      </a:lvl2pPr>
      <a:lvl3pPr marL="3985122" algn="l" defTabSz="3985122" rtl="0" eaLnBrk="1" latinLnBrk="0" hangingPunct="1">
        <a:defRPr sz="8000" kern="1200">
          <a:solidFill>
            <a:schemeClr val="tx1"/>
          </a:solidFill>
          <a:latin typeface="+mn-lt"/>
          <a:ea typeface="+mn-ea"/>
          <a:cs typeface="+mn-cs"/>
        </a:defRPr>
      </a:lvl3pPr>
      <a:lvl4pPr marL="5977685" algn="l" defTabSz="3985122" rtl="0" eaLnBrk="1" latinLnBrk="0" hangingPunct="1">
        <a:defRPr sz="8000" kern="1200">
          <a:solidFill>
            <a:schemeClr val="tx1"/>
          </a:solidFill>
          <a:latin typeface="+mn-lt"/>
          <a:ea typeface="+mn-ea"/>
          <a:cs typeface="+mn-cs"/>
        </a:defRPr>
      </a:lvl4pPr>
      <a:lvl5pPr marL="7970245" algn="l" defTabSz="3985122" rtl="0" eaLnBrk="1" latinLnBrk="0" hangingPunct="1">
        <a:defRPr sz="8000" kern="1200">
          <a:solidFill>
            <a:schemeClr val="tx1"/>
          </a:solidFill>
          <a:latin typeface="+mn-lt"/>
          <a:ea typeface="+mn-ea"/>
          <a:cs typeface="+mn-cs"/>
        </a:defRPr>
      </a:lvl5pPr>
      <a:lvl6pPr marL="9962812" algn="l" defTabSz="3985122" rtl="0" eaLnBrk="1" latinLnBrk="0" hangingPunct="1">
        <a:defRPr sz="8000" kern="1200">
          <a:solidFill>
            <a:schemeClr val="tx1"/>
          </a:solidFill>
          <a:latin typeface="+mn-lt"/>
          <a:ea typeface="+mn-ea"/>
          <a:cs typeface="+mn-cs"/>
        </a:defRPr>
      </a:lvl6pPr>
      <a:lvl7pPr marL="11955375" algn="l" defTabSz="3985122" rtl="0" eaLnBrk="1" latinLnBrk="0" hangingPunct="1">
        <a:defRPr sz="8000" kern="1200">
          <a:solidFill>
            <a:schemeClr val="tx1"/>
          </a:solidFill>
          <a:latin typeface="+mn-lt"/>
          <a:ea typeface="+mn-ea"/>
          <a:cs typeface="+mn-cs"/>
        </a:defRPr>
      </a:lvl7pPr>
      <a:lvl8pPr marL="13947934" algn="l" defTabSz="3985122" rtl="0" eaLnBrk="1" latinLnBrk="0" hangingPunct="1">
        <a:defRPr sz="8000" kern="1200">
          <a:solidFill>
            <a:schemeClr val="tx1"/>
          </a:solidFill>
          <a:latin typeface="+mn-lt"/>
          <a:ea typeface="+mn-ea"/>
          <a:cs typeface="+mn-cs"/>
        </a:defRPr>
      </a:lvl8pPr>
      <a:lvl9pPr marL="15940497" algn="l" defTabSz="3985122" rtl="0" eaLnBrk="1" latinLnBrk="0" hangingPunct="1">
        <a:defRPr sz="8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3.jpeg"/><Relationship Id="rId3" Type="http://schemas.openxmlformats.org/officeDocument/2006/relationships/image" Target="../media/image4.jpg"/><Relationship Id="rId21" Type="http://schemas.openxmlformats.org/officeDocument/2006/relationships/image" Target="../media/image16.emf"/><Relationship Id="rId7" Type="http://schemas.openxmlformats.org/officeDocument/2006/relationships/image" Target="../media/image8.gif"/><Relationship Id="rId12" Type="http://schemas.openxmlformats.org/officeDocument/2006/relationships/oleObject" Target="../embeddings/oleObject3.bin"/><Relationship Id="rId17" Type="http://schemas.openxmlformats.org/officeDocument/2006/relationships/image" Target="../media/image12.jpeg"/><Relationship Id="rId2" Type="http://schemas.openxmlformats.org/officeDocument/2006/relationships/slideLayout" Target="../slideLayouts/slideLayout1.xml"/><Relationship Id="rId16" Type="http://schemas.openxmlformats.org/officeDocument/2006/relationships/image" Target="../media/image11.jpeg"/><Relationship Id="rId20" Type="http://schemas.openxmlformats.org/officeDocument/2006/relationships/image" Target="../media/image15.emf"/><Relationship Id="rId1" Type="http://schemas.openxmlformats.org/officeDocument/2006/relationships/vmlDrawing" Target="../drawings/vmlDrawing1.vml"/><Relationship Id="rId6" Type="http://schemas.openxmlformats.org/officeDocument/2006/relationships/image" Target="../media/image7.jpe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image" Target="../media/image10.png"/><Relationship Id="rId10" Type="http://schemas.openxmlformats.org/officeDocument/2006/relationships/oleObject" Target="../embeddings/oleObject2.bin"/><Relationship Id="rId19" Type="http://schemas.openxmlformats.org/officeDocument/2006/relationships/image" Target="../media/image14.jpeg"/><Relationship Id="rId4" Type="http://schemas.openxmlformats.org/officeDocument/2006/relationships/image" Target="../media/image5.jpeg"/><Relationship Id="rId9" Type="http://schemas.openxmlformats.org/officeDocument/2006/relationships/image" Target="../media/image1.wmf"/><Relationship Id="rId1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Box Mitte"/>
          <p:cNvSpPr>
            <a:spLocks noChangeArrowheads="1"/>
          </p:cNvSpPr>
          <p:nvPr/>
        </p:nvSpPr>
        <p:spPr bwMode="auto">
          <a:xfrm>
            <a:off x="10843006" y="9075599"/>
            <a:ext cx="9000000" cy="28260000"/>
          </a:xfrm>
          <a:prstGeom prst="rect">
            <a:avLst/>
          </a:prstGeom>
          <a:solidFill>
            <a:schemeClr val="bg1"/>
          </a:solidFill>
          <a:ln w="12700">
            <a:solidFill>
              <a:schemeClr val="tx1"/>
            </a:solidFill>
            <a:miter lim="800000"/>
            <a:headEnd/>
            <a:tailEnd/>
          </a:ln>
          <a:effectLst/>
          <a:extLst/>
        </p:spPr>
        <p:txBody>
          <a:bodyPr wrap="square" lIns="79284" tIns="39641" rIns="79284" bIns="39641" anchor="t"/>
          <a:lstStyle/>
          <a:p>
            <a:endParaRPr lang="de-AT" sz="3200" dirty="0" smtClean="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88" name="Acknowledgements"/>
          <p:cNvSpPr>
            <a:spLocks noChangeArrowheads="1"/>
          </p:cNvSpPr>
          <p:nvPr/>
        </p:nvSpPr>
        <p:spPr bwMode="auto">
          <a:xfrm>
            <a:off x="20593047" y="37957212"/>
            <a:ext cx="8992396" cy="786557"/>
          </a:xfrm>
          <a:prstGeom prst="rect">
            <a:avLst/>
          </a:prstGeom>
          <a:solidFill>
            <a:srgbClr val="006E6E"/>
          </a:solidFill>
          <a:ln>
            <a:noFill/>
          </a:ln>
          <a:effectLst/>
          <a:extLst/>
        </p:spPr>
        <p:txBody>
          <a:bodyPr wrap="none" lIns="79222" tIns="39614" rIns="79222" bIns="39614" anchor="ctr"/>
          <a:lstStyle/>
          <a:p>
            <a:pPr algn="ctr" defTabSz="792829"/>
            <a:r>
              <a:rPr lang="de-AT" sz="4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Literatur</a:t>
            </a:r>
            <a:endParaRPr lang="de-AT" sz="4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9" name="Acknowledgements"/>
          <p:cNvSpPr>
            <a:spLocks noChangeArrowheads="1"/>
          </p:cNvSpPr>
          <p:nvPr/>
        </p:nvSpPr>
        <p:spPr bwMode="auto">
          <a:xfrm>
            <a:off x="20593047" y="38743769"/>
            <a:ext cx="8992396" cy="352283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9284" tIns="39641" rIns="79284" bIns="39641" anchor="ctr"/>
          <a:lstStyle/>
          <a:p>
            <a:endParaRPr lang="de-AT" sz="2600" dirty="0" smtClean="0">
              <a:latin typeface="Tahoma" panose="020B0604030504040204" pitchFamily="34" charset="0"/>
              <a:ea typeface="Tahoma" panose="020B0604030504040204" pitchFamily="34" charset="0"/>
              <a:cs typeface="Tahoma" panose="020B0604030504040204" pitchFamily="34" charset="0"/>
            </a:endParaRPr>
          </a:p>
        </p:txBody>
      </p:sp>
      <p:sp>
        <p:nvSpPr>
          <p:cNvPr id="13" name="Box rechts"/>
          <p:cNvSpPr>
            <a:spLocks noChangeArrowheads="1"/>
          </p:cNvSpPr>
          <p:nvPr/>
        </p:nvSpPr>
        <p:spPr bwMode="auto">
          <a:xfrm>
            <a:off x="20592000" y="9090894"/>
            <a:ext cx="9000000" cy="282600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9284" tIns="39641" rIns="79284" bIns="39641" anchor="t"/>
          <a:lstStyle/>
          <a:p>
            <a:endParaRPr lang="de-AT" sz="3200" dirty="0" smtClean="0">
              <a:latin typeface="Tahoma" panose="020B0604030504040204" pitchFamily="34" charset="0"/>
              <a:ea typeface="Tahoma" panose="020B0604030504040204" pitchFamily="34" charset="0"/>
              <a:cs typeface="Tahoma" panose="020B0604030504040204" pitchFamily="34" charset="0"/>
            </a:endParaRPr>
          </a:p>
          <a:p>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pPr algn="just"/>
            <a:endParaRPr lang="de-AT" sz="3200" dirty="0" smtClean="0">
              <a:latin typeface="Tahoma" panose="020B0604030504040204" pitchFamily="34" charset="0"/>
              <a:ea typeface="Tahoma" panose="020B0604030504040204" pitchFamily="34" charset="0"/>
              <a:cs typeface="Tahoma" panose="020B0604030504040204" pitchFamily="34" charset="0"/>
            </a:endParaRPr>
          </a:p>
          <a:p>
            <a:endParaRPr lang="de-AT" sz="3200" dirty="0" smtClean="0">
              <a:latin typeface="Tahoma" panose="020B0604030504040204" pitchFamily="34" charset="0"/>
              <a:ea typeface="Tahoma" panose="020B0604030504040204" pitchFamily="34" charset="0"/>
              <a:cs typeface="Tahoma" panose="020B0604030504040204" pitchFamily="34" charset="0"/>
            </a:endParaRPr>
          </a:p>
          <a:p>
            <a:endParaRPr lang="de-AT" sz="3200" dirty="0" smtClean="0">
              <a:latin typeface="Tahoma" panose="020B0604030504040204" pitchFamily="34" charset="0"/>
              <a:ea typeface="Tahoma" panose="020B0604030504040204" pitchFamily="34" charset="0"/>
              <a:cs typeface="Tahoma" panose="020B0604030504040204" pitchFamily="34" charset="0"/>
            </a:endParaRPr>
          </a:p>
          <a:p>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16" name="Box links"/>
          <p:cNvSpPr>
            <a:spLocks noChangeArrowheads="1"/>
          </p:cNvSpPr>
          <p:nvPr/>
        </p:nvSpPr>
        <p:spPr bwMode="auto">
          <a:xfrm>
            <a:off x="871957" y="9075599"/>
            <a:ext cx="9000000" cy="282600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9284" tIns="39641" rIns="79284" bIns="39641" anchor="t"/>
          <a:lstStyle/>
          <a:p>
            <a:pPr algn="just"/>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17" name="Titel"/>
          <p:cNvSpPr>
            <a:spLocks noChangeArrowheads="1"/>
          </p:cNvSpPr>
          <p:nvPr/>
        </p:nvSpPr>
        <p:spPr bwMode="auto">
          <a:xfrm>
            <a:off x="866823" y="3690294"/>
            <a:ext cx="28718620" cy="2847467"/>
          </a:xfrm>
          <a:prstGeom prst="round2SameRect">
            <a:avLst/>
          </a:prstGeom>
          <a:solidFill>
            <a:srgbClr val="006E6E"/>
          </a:solidFill>
          <a:ln>
            <a:noFill/>
          </a:ln>
          <a:effectLst/>
          <a:extLst/>
        </p:spPr>
        <p:txBody>
          <a:bodyPr wrap="none" lIns="79222" tIns="39614" rIns="79222" bIns="39614" anchor="ctr"/>
          <a:lstStyle/>
          <a:p>
            <a:pPr algn="ctr" defTabSz="792829"/>
            <a:r>
              <a:rPr lang="de-AT" sz="6000" b="1" dirty="0">
                <a:solidFill>
                  <a:schemeClr val="bg1"/>
                </a:solidFill>
                <a:latin typeface="Tahoma" panose="020B0604030504040204" pitchFamily="34" charset="0"/>
                <a:ea typeface="Tahoma" panose="020B0604030504040204" pitchFamily="34" charset="0"/>
                <a:cs typeface="Tahoma" panose="020B0604030504040204" pitchFamily="34" charset="0"/>
              </a:rPr>
              <a:t>Haftungsvorhersage und Haftungsverbesserung im </a:t>
            </a:r>
          </a:p>
          <a:p>
            <a:pPr algn="ctr" defTabSz="792829"/>
            <a:r>
              <a:rPr lang="de-AT" sz="6000" b="1" dirty="0">
                <a:solidFill>
                  <a:schemeClr val="bg1"/>
                </a:solidFill>
                <a:latin typeface="Tahoma" panose="020B0604030504040204" pitchFamily="34" charset="0"/>
                <a:ea typeface="Tahoma" panose="020B0604030504040204" pitchFamily="34" charset="0"/>
                <a:cs typeface="Tahoma" panose="020B0604030504040204" pitchFamily="34" charset="0"/>
              </a:rPr>
              <a:t>Fused Filament Fabrication (FFF) Prozess</a:t>
            </a:r>
          </a:p>
        </p:txBody>
      </p:sp>
      <p:sp>
        <p:nvSpPr>
          <p:cNvPr id="23" name="Sample Preparation"/>
          <p:cNvSpPr>
            <a:spLocks noChangeArrowheads="1"/>
          </p:cNvSpPr>
          <p:nvPr/>
        </p:nvSpPr>
        <p:spPr bwMode="auto">
          <a:xfrm>
            <a:off x="871957" y="26033392"/>
            <a:ext cx="9000000" cy="1506637"/>
          </a:xfrm>
          <a:prstGeom prst="rect">
            <a:avLst/>
          </a:prstGeom>
          <a:solidFill>
            <a:srgbClr val="006E6E"/>
          </a:solidFill>
          <a:ln>
            <a:noFill/>
          </a:ln>
          <a:effectLst/>
          <a:extLst/>
        </p:spPr>
        <p:txBody>
          <a:bodyPr wrap="none" lIns="79222" tIns="39614" rIns="79222" bIns="39614" anchor="ctr"/>
          <a:lstStyle/>
          <a:p>
            <a:pPr algn="ctr" defTabSz="792829"/>
            <a:r>
              <a:rPr lang="de-AT" sz="4600" b="1" cap="all" dirty="0" smtClean="0">
                <a:solidFill>
                  <a:schemeClr val="bg1"/>
                </a:solidFill>
                <a:latin typeface="Tahoma" panose="020B0604030504040204" pitchFamily="34" charset="0"/>
                <a:ea typeface="Tahoma" panose="020B0604030504040204" pitchFamily="34" charset="0"/>
                <a:cs typeface="Tahoma" panose="020B0604030504040204" pitchFamily="34" charset="0"/>
              </a:rPr>
              <a:t>Material</a:t>
            </a:r>
            <a:endParaRPr lang="de-AT" sz="4600" b="1" cap="all"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1" name="Materials Science..."/>
          <p:cNvSpPr>
            <a:spLocks noChangeArrowheads="1"/>
          </p:cNvSpPr>
          <p:nvPr/>
        </p:nvSpPr>
        <p:spPr bwMode="auto">
          <a:xfrm>
            <a:off x="19728549" y="429794"/>
            <a:ext cx="9822151" cy="2657138"/>
          </a:xfrm>
          <a:prstGeom prst="rect">
            <a:avLst/>
          </a:prstGeom>
          <a:noFill/>
          <a:ln w="9525">
            <a:noFill/>
            <a:miter lim="800000"/>
            <a:headEnd/>
            <a:tailEnd/>
          </a:ln>
          <a:effectLst/>
        </p:spPr>
        <p:txBody>
          <a:bodyPr wrap="square" lIns="0" tIns="0" rIns="0" bIns="0" anchor="ctr">
            <a:spAutoFit/>
          </a:bodyPr>
          <a:lstStyle/>
          <a:p>
            <a:pPr algn="r" defTabSz="3175446">
              <a:spcAft>
                <a:spcPts val="2000"/>
              </a:spcAft>
            </a:pPr>
            <a:r>
              <a:rPr lang="de-AT" sz="3600" b="1" dirty="0" smtClean="0">
                <a:solidFill>
                  <a:srgbClr val="3C3C3C"/>
                </a:solidFill>
                <a:latin typeface="Tahoma" panose="020B0604030504040204" pitchFamily="34" charset="0"/>
                <a:ea typeface="Tahoma" panose="020B0604030504040204" pitchFamily="34" charset="0"/>
                <a:cs typeface="Tahoma" panose="020B0604030504040204" pitchFamily="34" charset="0"/>
              </a:rPr>
              <a:t>Kunststoffverarbeitung</a:t>
            </a:r>
          </a:p>
          <a:p>
            <a:pPr algn="r" defTabSz="3175446"/>
            <a:r>
              <a:rPr lang="de-AT" sz="3000" dirty="0" smtClean="0">
                <a:solidFill>
                  <a:srgbClr val="3C3C3C"/>
                </a:solidFill>
                <a:latin typeface="Tahoma" panose="020B0604030504040204" pitchFamily="34" charset="0"/>
                <a:ea typeface="Tahoma" panose="020B0604030504040204" pitchFamily="34" charset="0"/>
                <a:cs typeface="Tahoma" panose="020B0604030504040204" pitchFamily="34" charset="0"/>
              </a:rPr>
              <a:t>Otto </a:t>
            </a:r>
            <a:r>
              <a:rPr lang="de-AT" sz="3000" noProof="1" smtClean="0">
                <a:solidFill>
                  <a:srgbClr val="3C3C3C"/>
                </a:solidFill>
                <a:latin typeface="Tahoma" panose="020B0604030504040204" pitchFamily="34" charset="0"/>
                <a:ea typeface="Tahoma" panose="020B0604030504040204" pitchFamily="34" charset="0"/>
                <a:cs typeface="Tahoma" panose="020B0604030504040204" pitchFamily="34" charset="0"/>
              </a:rPr>
              <a:t>Glöckel-Strasse</a:t>
            </a:r>
            <a:r>
              <a:rPr lang="de-AT" sz="3000" dirty="0" smtClean="0">
                <a:solidFill>
                  <a:srgbClr val="3C3C3C"/>
                </a:solidFill>
                <a:latin typeface="Tahoma" panose="020B0604030504040204" pitchFamily="34" charset="0"/>
                <a:ea typeface="Tahoma" panose="020B0604030504040204" pitchFamily="34" charset="0"/>
                <a:cs typeface="Tahoma" panose="020B0604030504040204" pitchFamily="34" charset="0"/>
              </a:rPr>
              <a:t> 2, 8700 Leoben, Austria</a:t>
            </a:r>
          </a:p>
          <a:p>
            <a:pPr algn="r" defTabSz="3175446"/>
            <a:r>
              <a:rPr lang="de-AT" sz="3000" dirty="0" smtClean="0">
                <a:solidFill>
                  <a:srgbClr val="3C3C3C"/>
                </a:solidFill>
                <a:latin typeface="Tahoma" panose="020B0604030504040204" pitchFamily="34" charset="0"/>
                <a:ea typeface="Tahoma" panose="020B0604030504040204" pitchFamily="34" charset="0"/>
                <a:cs typeface="Tahoma" panose="020B0604030504040204" pitchFamily="34" charset="0"/>
              </a:rPr>
              <a:t> +43 3842 402 3511</a:t>
            </a:r>
          </a:p>
          <a:p>
            <a:pPr algn="r" defTabSz="3175446"/>
            <a:r>
              <a:rPr lang="de-AT" sz="3000" dirty="0" smtClean="0">
                <a:solidFill>
                  <a:srgbClr val="3C3C3C"/>
                </a:solidFill>
                <a:latin typeface="Tahoma" panose="020B0604030504040204" pitchFamily="34" charset="0"/>
                <a:ea typeface="Tahoma" panose="020B0604030504040204" pitchFamily="34" charset="0"/>
                <a:cs typeface="Tahoma" panose="020B0604030504040204" pitchFamily="34" charset="0"/>
              </a:rPr>
              <a:t>stephan.schuschnigg@unileoben.ac.at</a:t>
            </a:r>
          </a:p>
          <a:p>
            <a:pPr algn="r" defTabSz="3175446"/>
            <a:r>
              <a:rPr lang="de-AT" sz="3000" dirty="0" smtClean="0">
                <a:solidFill>
                  <a:srgbClr val="3C3C3C"/>
                </a:solidFill>
                <a:latin typeface="Tahoma" panose="020B0604030504040204" pitchFamily="34" charset="0"/>
                <a:ea typeface="Tahoma" panose="020B0604030504040204" pitchFamily="34" charset="0"/>
                <a:cs typeface="Tahoma" panose="020B0604030504040204" pitchFamily="34" charset="0"/>
              </a:rPr>
              <a:t>www.kunststofftechnik.at</a:t>
            </a:r>
            <a:endParaRPr lang="de-AT" sz="3000" dirty="0">
              <a:solidFill>
                <a:srgbClr val="3C3C3C"/>
              </a:solidFill>
              <a:latin typeface="Tahoma" panose="020B0604030504040204" pitchFamily="34" charset="0"/>
              <a:ea typeface="Tahoma" panose="020B0604030504040204" pitchFamily="34" charset="0"/>
              <a:cs typeface="Tahoma" panose="020B0604030504040204" pitchFamily="34" charset="0"/>
            </a:endParaRPr>
          </a:p>
        </p:txBody>
      </p:sp>
      <p:sp>
        <p:nvSpPr>
          <p:cNvPr id="33" name="Autoren"/>
          <p:cNvSpPr/>
          <p:nvPr/>
        </p:nvSpPr>
        <p:spPr>
          <a:xfrm>
            <a:off x="911124" y="7146678"/>
            <a:ext cx="28718620" cy="1211634"/>
          </a:xfrm>
          <a:prstGeom prst="rect">
            <a:avLst/>
          </a:prstGeom>
          <a:ln w="57150">
            <a:solidFill>
              <a:srgbClr val="006E6E"/>
            </a:solidFill>
          </a:ln>
        </p:spPr>
        <p:txBody>
          <a:bodyPr wrap="square" lIns="117875" tIns="58938" rIns="117875" bIns="58938">
            <a:spAutoFit/>
          </a:bodyPr>
          <a:lstStyle/>
          <a:p>
            <a:pPr lvl="0" algn="ctr"/>
            <a:r>
              <a:rPr lang="de-AT" sz="4500" dirty="0" smtClean="0">
                <a:solidFill>
                  <a:prstClr val="black"/>
                </a:solidFill>
                <a:latin typeface="Tahoma" panose="020B0604030504040204" pitchFamily="34" charset="0"/>
                <a:ea typeface="Tahoma" panose="020B0604030504040204" pitchFamily="34" charset="0"/>
                <a:cs typeface="Tahoma" panose="020B0604030504040204" pitchFamily="34" charset="0"/>
              </a:rPr>
              <a:t>S. Schuschnigg*, P. Huber, M. Spörk, C. Holzer</a:t>
            </a:r>
          </a:p>
          <a:p>
            <a:pPr lvl="0" algn="ctr"/>
            <a:r>
              <a:rPr lang="de-AT" sz="2600" dirty="0" smtClean="0">
                <a:solidFill>
                  <a:prstClr val="black"/>
                </a:solidFill>
                <a:latin typeface="Tahoma" panose="020B0604030504040204" pitchFamily="34" charset="0"/>
                <a:ea typeface="Tahoma" panose="020B0604030504040204" pitchFamily="34" charset="0"/>
                <a:cs typeface="Tahoma" panose="020B0604030504040204" pitchFamily="34" charset="0"/>
              </a:rPr>
              <a:t>Kunststoffverarbeitung, Montanuniversität Leoben, Otto-Glöckel Straße 2, 8700 Leoben, Österreich.</a:t>
            </a:r>
          </a:p>
        </p:txBody>
      </p:sp>
      <p:sp>
        <p:nvSpPr>
          <p:cNvPr id="54" name="Theory step cycle"/>
          <p:cNvSpPr>
            <a:spLocks noChangeArrowheads="1"/>
          </p:cNvSpPr>
          <p:nvPr/>
        </p:nvSpPr>
        <p:spPr bwMode="auto">
          <a:xfrm>
            <a:off x="10843006" y="9090894"/>
            <a:ext cx="9000000" cy="1347334"/>
          </a:xfrm>
          <a:prstGeom prst="rect">
            <a:avLst/>
          </a:prstGeom>
          <a:solidFill>
            <a:srgbClr val="006E6E"/>
          </a:solidFill>
          <a:ln>
            <a:noFill/>
          </a:ln>
          <a:effectLst/>
          <a:extLst/>
        </p:spPr>
        <p:txBody>
          <a:bodyPr wrap="none" lIns="79222" tIns="39614" rIns="79222" bIns="39614" anchor="ctr"/>
          <a:lstStyle/>
          <a:p>
            <a:pPr algn="ctr" defTabSz="792829"/>
            <a:r>
              <a:rPr lang="de-AT" sz="4600" b="1" cap="all" dirty="0" smtClean="0">
                <a:solidFill>
                  <a:schemeClr val="bg1"/>
                </a:solidFill>
                <a:latin typeface="Tahoma" panose="020B0604030504040204" pitchFamily="34" charset="0"/>
                <a:ea typeface="Tahoma" panose="020B0604030504040204" pitchFamily="34" charset="0"/>
                <a:cs typeface="Tahoma" panose="020B0604030504040204" pitchFamily="34" charset="0"/>
              </a:rPr>
              <a:t>Kontaktwinkel</a:t>
            </a:r>
            <a:endParaRPr lang="de-AT" sz="4600" b="1" cap="all"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1" name="Grafik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0438" y="38980317"/>
            <a:ext cx="1675787" cy="2572315"/>
          </a:xfrm>
          <a:prstGeom prst="rect">
            <a:avLst/>
          </a:prstGeom>
        </p:spPr>
      </p:pic>
      <p:sp>
        <p:nvSpPr>
          <p:cNvPr id="22" name="Introduction"/>
          <p:cNvSpPr>
            <a:spLocks noChangeArrowheads="1"/>
          </p:cNvSpPr>
          <p:nvPr/>
        </p:nvSpPr>
        <p:spPr bwMode="auto">
          <a:xfrm>
            <a:off x="871957" y="9090895"/>
            <a:ext cx="9000000" cy="1347333"/>
          </a:xfrm>
          <a:prstGeom prst="rect">
            <a:avLst/>
          </a:prstGeom>
          <a:solidFill>
            <a:srgbClr val="006E6E"/>
          </a:solidFill>
          <a:ln>
            <a:noFill/>
          </a:ln>
          <a:effectLst/>
          <a:extLst/>
        </p:spPr>
        <p:txBody>
          <a:bodyPr wrap="none" lIns="79222" tIns="39614" rIns="79222" bIns="39614" anchor="ctr"/>
          <a:lstStyle/>
          <a:p>
            <a:pPr algn="ctr" defTabSz="792829"/>
            <a:r>
              <a:rPr lang="de-AT" sz="4600" b="1" cap="all" dirty="0" smtClean="0">
                <a:solidFill>
                  <a:schemeClr val="bg1"/>
                </a:solidFill>
                <a:latin typeface="Tahoma" panose="020B0604030504040204" pitchFamily="34" charset="0"/>
                <a:ea typeface="Tahoma" panose="020B0604030504040204" pitchFamily="34" charset="0"/>
                <a:cs typeface="Tahoma" panose="020B0604030504040204" pitchFamily="34" charset="0"/>
              </a:rPr>
              <a:t>Schmelzeschichtung</a:t>
            </a:r>
            <a:endParaRPr lang="de-AT" sz="4600" b="1" cap="all"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5" name="Acknowledgements"/>
          <p:cNvSpPr>
            <a:spLocks noChangeArrowheads="1"/>
          </p:cNvSpPr>
          <p:nvPr/>
        </p:nvSpPr>
        <p:spPr bwMode="auto">
          <a:xfrm>
            <a:off x="10880001" y="37957213"/>
            <a:ext cx="8992396" cy="786557"/>
          </a:xfrm>
          <a:prstGeom prst="rect">
            <a:avLst/>
          </a:prstGeom>
          <a:solidFill>
            <a:srgbClr val="006E6E"/>
          </a:solidFill>
          <a:ln>
            <a:noFill/>
          </a:ln>
          <a:effectLst/>
          <a:extLst/>
        </p:spPr>
        <p:txBody>
          <a:bodyPr wrap="none" lIns="79222" tIns="39614" rIns="79222" bIns="39614" anchor="ctr"/>
          <a:lstStyle/>
          <a:p>
            <a:pPr algn="ctr" defTabSz="792829"/>
            <a:r>
              <a:rPr lang="de-AT" sz="4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 … Autor</a:t>
            </a:r>
            <a:endParaRPr lang="de-AT" sz="4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6" name="Acknowledgements"/>
          <p:cNvSpPr>
            <a:spLocks noChangeArrowheads="1"/>
          </p:cNvSpPr>
          <p:nvPr/>
        </p:nvSpPr>
        <p:spPr bwMode="auto">
          <a:xfrm>
            <a:off x="10880001" y="38743770"/>
            <a:ext cx="8992396" cy="352283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9284" tIns="39641" rIns="79284" bIns="39641" anchor="ctr"/>
          <a:lstStyle/>
          <a:p>
            <a:r>
              <a:rPr lang="de-AT" sz="3900" dirty="0">
                <a:latin typeface="Tahoma" panose="020B0604030504040204" pitchFamily="34" charset="0"/>
                <a:ea typeface="Tahoma" panose="020B0604030504040204" pitchFamily="34" charset="0"/>
                <a:cs typeface="Tahoma" panose="020B0604030504040204" pitchFamily="34" charset="0"/>
              </a:rPr>
              <a:t>Dipl.-Ing. </a:t>
            </a:r>
            <a:r>
              <a:rPr lang="de-AT" sz="3900" dirty="0" smtClean="0">
                <a:latin typeface="Tahoma" panose="020B0604030504040204" pitchFamily="34" charset="0"/>
                <a:ea typeface="Tahoma" panose="020B0604030504040204" pitchFamily="34" charset="0"/>
                <a:cs typeface="Tahoma" panose="020B0604030504040204" pitchFamily="34" charset="0"/>
              </a:rPr>
              <a:t>Stephan Schuschnigg</a:t>
            </a:r>
            <a:endParaRPr lang="de-AT" sz="3900" dirty="0">
              <a:latin typeface="Tahoma" panose="020B0604030504040204" pitchFamily="34" charset="0"/>
              <a:ea typeface="Tahoma" panose="020B0604030504040204" pitchFamily="34" charset="0"/>
              <a:cs typeface="Tahoma" panose="020B0604030504040204" pitchFamily="34" charset="0"/>
            </a:endParaRPr>
          </a:p>
          <a:p>
            <a:endParaRPr lang="de-AT" sz="2800" dirty="0" smtClean="0">
              <a:latin typeface="Tahoma" panose="020B0604030504040204" pitchFamily="34" charset="0"/>
              <a:ea typeface="Tahoma" panose="020B0604030504040204" pitchFamily="34" charset="0"/>
              <a:cs typeface="Tahoma" panose="020B0604030504040204" pitchFamily="34" charset="0"/>
            </a:endParaRPr>
          </a:p>
          <a:p>
            <a:r>
              <a:rPr lang="de-AT" sz="2800" dirty="0" smtClean="0">
                <a:latin typeface="Tahoma" panose="020B0604030504040204" pitchFamily="34" charset="0"/>
                <a:ea typeface="Tahoma" panose="020B0604030504040204" pitchFamily="34" charset="0"/>
                <a:cs typeface="Tahoma" panose="020B0604030504040204" pitchFamily="34" charset="0"/>
              </a:rPr>
              <a:t>Leiter Arbeitsgruppe Extrusion</a:t>
            </a:r>
          </a:p>
          <a:p>
            <a:endParaRPr lang="de-AT" sz="2800" dirty="0" smtClean="0">
              <a:latin typeface="Tahoma" panose="020B0604030504040204" pitchFamily="34" charset="0"/>
              <a:ea typeface="Tahoma" panose="020B0604030504040204" pitchFamily="34" charset="0"/>
              <a:cs typeface="Tahoma" panose="020B0604030504040204" pitchFamily="34" charset="0"/>
            </a:endParaRPr>
          </a:p>
        </p:txBody>
      </p:sp>
      <p:sp>
        <p:nvSpPr>
          <p:cNvPr id="10" name="Textfeld 9"/>
          <p:cNvSpPr txBox="1">
            <a:spLocks/>
          </p:cNvSpPr>
          <p:nvPr/>
        </p:nvSpPr>
        <p:spPr>
          <a:xfrm>
            <a:off x="6833265" y="37957212"/>
            <a:ext cx="184731" cy="1323439"/>
          </a:xfrm>
          <a:prstGeom prst="rect">
            <a:avLst/>
          </a:prstGeom>
          <a:solidFill>
            <a:schemeClr val="bg1">
              <a:lumMod val="75000"/>
            </a:schemeClr>
          </a:solidFill>
        </p:spPr>
        <p:txBody>
          <a:bodyPr wrap="none" rtlCol="0">
            <a:spAutoFit/>
          </a:bodyPr>
          <a:lstStyle/>
          <a:p>
            <a:endParaRPr lang="de-AT" dirty="0">
              <a:latin typeface="Tahoma" panose="020B0604030504040204" pitchFamily="34" charset="0"/>
              <a:ea typeface="Tahoma" panose="020B0604030504040204" pitchFamily="34" charset="0"/>
              <a:cs typeface="Tahoma" panose="020B0604030504040204" pitchFamily="34" charset="0"/>
            </a:endParaRPr>
          </a:p>
        </p:txBody>
      </p:sp>
      <p:sp>
        <p:nvSpPr>
          <p:cNvPr id="174" name="Textfeld 173"/>
          <p:cNvSpPr txBox="1">
            <a:spLocks/>
          </p:cNvSpPr>
          <p:nvPr/>
        </p:nvSpPr>
        <p:spPr>
          <a:xfrm>
            <a:off x="6833265" y="40314669"/>
            <a:ext cx="184731" cy="1323439"/>
          </a:xfrm>
          <a:prstGeom prst="rect">
            <a:avLst/>
          </a:prstGeom>
          <a:solidFill>
            <a:schemeClr val="bg1">
              <a:lumMod val="75000"/>
            </a:schemeClr>
          </a:solidFill>
        </p:spPr>
        <p:txBody>
          <a:bodyPr wrap="none" rtlCol="0">
            <a:spAutoFit/>
          </a:bodyPr>
          <a:lstStyle/>
          <a:p>
            <a:endParaRPr lang="de-AT" dirty="0">
              <a:latin typeface="Tahoma" panose="020B0604030504040204" pitchFamily="34" charset="0"/>
              <a:ea typeface="Tahoma" panose="020B0604030504040204" pitchFamily="34" charset="0"/>
              <a:cs typeface="Tahoma" panose="020B0604030504040204" pitchFamily="34" charset="0"/>
            </a:endParaRPr>
          </a:p>
        </p:txBody>
      </p:sp>
      <p:sp>
        <p:nvSpPr>
          <p:cNvPr id="19" name="Textfeld 18"/>
          <p:cNvSpPr txBox="1"/>
          <p:nvPr/>
        </p:nvSpPr>
        <p:spPr>
          <a:xfrm>
            <a:off x="899885" y="10438228"/>
            <a:ext cx="8969829" cy="9448740"/>
          </a:xfrm>
          <a:prstGeom prst="rect">
            <a:avLst/>
          </a:prstGeom>
          <a:noFill/>
        </p:spPr>
        <p:txBody>
          <a:bodyPr wrap="square" rtlCol="0">
            <a:spAutoFit/>
          </a:bodyPr>
          <a:lstStyle/>
          <a:p>
            <a:pPr algn="just"/>
            <a:r>
              <a:rPr lang="de-AT" sz="3200" dirty="0">
                <a:latin typeface="Tahoma" panose="020B0604030504040204" pitchFamily="34" charset="0"/>
                <a:ea typeface="Tahoma" panose="020B0604030504040204" pitchFamily="34" charset="0"/>
                <a:cs typeface="Tahoma" panose="020B0604030504040204" pitchFamily="34" charset="0"/>
              </a:rPr>
              <a:t>Bei der additiven Fertigung mittels Schmelzeschichtung (Fused Filament Fabrication FFF), kommt es mit jeder neuen Schicht zu einer Benetzung der alten mit der frischen </a:t>
            </a:r>
            <a:r>
              <a:rPr lang="de-AT" sz="3200" dirty="0" smtClean="0">
                <a:latin typeface="Tahoma" panose="020B0604030504040204" pitchFamily="34" charset="0"/>
                <a:ea typeface="Tahoma" panose="020B0604030504040204" pitchFamily="34" charset="0"/>
                <a:cs typeface="Tahoma" panose="020B0604030504040204" pitchFamily="34" charset="0"/>
              </a:rPr>
              <a:t>Polymer-schmelze</a:t>
            </a:r>
            <a:r>
              <a:rPr lang="de-AT" sz="3200" dirty="0">
                <a:latin typeface="Tahoma" panose="020B0604030504040204" pitchFamily="34" charset="0"/>
                <a:ea typeface="Tahoma" panose="020B0604030504040204" pitchFamily="34" charset="0"/>
                <a:cs typeface="Tahoma" panose="020B0604030504040204" pitchFamily="34" charset="0"/>
              </a:rPr>
              <a:t>, welche aus der Düse mittels Extrusion herausgedrückt wird. Der Volumenstrom wird durch den </a:t>
            </a:r>
            <a:r>
              <a:rPr lang="de-AT" sz="3200" dirty="0" smtClean="0">
                <a:latin typeface="Tahoma" panose="020B0604030504040204" pitchFamily="34" charset="0"/>
                <a:ea typeface="Tahoma" panose="020B0604030504040204" pitchFamily="34" charset="0"/>
                <a:cs typeface="Tahoma" panose="020B0604030504040204" pitchFamily="34" charset="0"/>
              </a:rPr>
              <a:t>Filamentdurchmesser </a:t>
            </a:r>
            <a:r>
              <a:rPr lang="de-AT" sz="3200" dirty="0">
                <a:latin typeface="Tahoma" panose="020B0604030504040204" pitchFamily="34" charset="0"/>
                <a:ea typeface="Tahoma" panose="020B0604030504040204" pitchFamily="34" charset="0"/>
                <a:cs typeface="Tahoma" panose="020B0604030504040204" pitchFamily="34" charset="0"/>
              </a:rPr>
              <a:t>und die </a:t>
            </a:r>
            <a:r>
              <a:rPr lang="de-AT" sz="3200" dirty="0" smtClean="0">
                <a:latin typeface="Tahoma" panose="020B0604030504040204" pitchFamily="34" charset="0"/>
                <a:ea typeface="Tahoma" panose="020B0604030504040204" pitchFamily="34" charset="0"/>
                <a:cs typeface="Tahoma" panose="020B0604030504040204" pitchFamily="34" charset="0"/>
              </a:rPr>
              <a:t>Vortriebsgeschwindigkeit </a:t>
            </a:r>
            <a:r>
              <a:rPr lang="de-AT" sz="3200" dirty="0">
                <a:latin typeface="Tahoma" panose="020B0604030504040204" pitchFamily="34" charset="0"/>
                <a:ea typeface="Tahoma" panose="020B0604030504040204" pitchFamily="34" charset="0"/>
                <a:cs typeface="Tahoma" panose="020B0604030504040204" pitchFamily="34" charset="0"/>
              </a:rPr>
              <a:t>geregelt, während die Temperatur an der Düse durch Heizzonen eingestellt </a:t>
            </a:r>
            <a:r>
              <a:rPr lang="de-AT" sz="3200" dirty="0" smtClean="0">
                <a:latin typeface="Tahoma" panose="020B0604030504040204" pitchFamily="34" charset="0"/>
                <a:ea typeface="Tahoma" panose="020B0604030504040204" pitchFamily="34" charset="0"/>
                <a:cs typeface="Tahoma" panose="020B0604030504040204" pitchFamily="34" charset="0"/>
              </a:rPr>
              <a:t>wird. </a:t>
            </a:r>
            <a:r>
              <a:rPr lang="de-AT" sz="3200" dirty="0">
                <a:latin typeface="Tahoma" panose="020B0604030504040204" pitchFamily="34" charset="0"/>
                <a:ea typeface="Tahoma" panose="020B0604030504040204" pitchFamily="34" charset="0"/>
                <a:cs typeface="Tahoma" panose="020B0604030504040204" pitchFamily="34" charset="0"/>
              </a:rPr>
              <a:t>Besonders bei der ersten Schicht bei der die Kunststoffschmelze auf das Druckbett abgelegt wird, führt die anschließende Abkühlung und Erstarrung der Schmelze zu einer Volumensschwindung. Je nach Polymer und Temperaturunterschied bildet sich die Schwindung mehr oder weniger stark aus. Häufig sorgt sie dafür, dass sich die gedruckten Bauteile vom Druckbett ablösen und der Druck dadurch abgebrochen werden muss.</a:t>
            </a:r>
          </a:p>
        </p:txBody>
      </p:sp>
      <p:sp>
        <p:nvSpPr>
          <p:cNvPr id="25" name="Textfeld 24"/>
          <p:cNvSpPr txBox="1"/>
          <p:nvPr/>
        </p:nvSpPr>
        <p:spPr>
          <a:xfrm>
            <a:off x="10843006" y="10422933"/>
            <a:ext cx="9000000" cy="8463855"/>
          </a:xfrm>
          <a:prstGeom prst="rect">
            <a:avLst/>
          </a:prstGeom>
          <a:noFill/>
        </p:spPr>
        <p:txBody>
          <a:bodyPr wrap="square" rtlCol="0">
            <a:spAutoFit/>
          </a:bodyPr>
          <a:lstStyle/>
          <a:p>
            <a:pPr algn="just"/>
            <a:r>
              <a:rPr lang="de-AT" sz="3200" dirty="0" smtClean="0">
                <a:latin typeface="Tahoma" panose="020B0604030504040204" pitchFamily="34" charset="0"/>
                <a:ea typeface="Tahoma" panose="020B0604030504040204" pitchFamily="34" charset="0"/>
                <a:cs typeface="Tahoma" panose="020B0604030504040204" pitchFamily="34" charset="0"/>
              </a:rPr>
              <a:t>Des Weiteren wurden jeweils zwei unterschiedliche Reinigungsmittel verwendet, um deren Einfluss auf die Haftung zu untersuchen. Der erste Reiniger besteht aus Wasser, Tensid und einer Mischung von organischen Lösemitteln (Butan, </a:t>
            </a:r>
            <a:r>
              <a:rPr lang="de-AT" sz="3200" noProof="1" smtClean="0">
                <a:latin typeface="Tahoma" panose="020B0604030504040204" pitchFamily="34" charset="0"/>
                <a:ea typeface="Tahoma" panose="020B0604030504040204" pitchFamily="34" charset="0"/>
                <a:cs typeface="Tahoma" panose="020B0604030504040204" pitchFamily="34" charset="0"/>
              </a:rPr>
              <a:t>Methoxy-propan-2-ol</a:t>
            </a:r>
            <a:r>
              <a:rPr lang="de-AT" sz="3200" dirty="0" smtClean="0">
                <a:latin typeface="Tahoma" panose="020B0604030504040204" pitchFamily="34" charset="0"/>
                <a:ea typeface="Tahoma" panose="020B0604030504040204" pitchFamily="34" charset="0"/>
                <a:cs typeface="Tahoma" panose="020B0604030504040204" pitchFamily="34" charset="0"/>
              </a:rPr>
              <a:t>, Ethanol sowie Propan), während der zweite reines Aceton war. Bei den Kunststoffen </a:t>
            </a:r>
            <a:r>
              <a:rPr lang="de-AT" sz="3200" dirty="0">
                <a:latin typeface="Tahoma" panose="020B0604030504040204" pitchFamily="34" charset="0"/>
                <a:ea typeface="Tahoma" panose="020B0604030504040204" pitchFamily="34" charset="0"/>
                <a:cs typeface="Tahoma" panose="020B0604030504040204" pitchFamily="34" charset="0"/>
              </a:rPr>
              <a:t>der Firma Natureworks </a:t>
            </a:r>
            <a:r>
              <a:rPr lang="de-AT" sz="3200" dirty="0" smtClean="0">
                <a:latin typeface="Tahoma" panose="020B0604030504040204" pitchFamily="34" charset="0"/>
                <a:ea typeface="Tahoma" panose="020B0604030504040204" pitchFamily="34" charset="0"/>
                <a:cs typeface="Tahoma" panose="020B0604030504040204" pitchFamily="34" charset="0"/>
              </a:rPr>
              <a:t>® handelt </a:t>
            </a:r>
            <a:r>
              <a:rPr lang="de-AT" sz="3200" dirty="0" smtClean="0">
                <a:latin typeface="Tahoma" panose="020B0604030504040204" pitchFamily="34" charset="0"/>
                <a:ea typeface="Tahoma" panose="020B0604030504040204" pitchFamily="34" charset="0"/>
                <a:cs typeface="Tahoma" panose="020B0604030504040204" pitchFamily="34" charset="0"/>
              </a:rPr>
              <a:t>es sich um zwei verschiedene PLA-Typen, wovon eine speziell für den 3D-Druck optimiert ist, während die andere eine Standardtype ist. Diese Materialien wurden in einer Vakuumpresse zu Platten gepresst. Weiters wurde eine Materialmischung (Polymermischung </a:t>
            </a:r>
            <a:r>
              <a:rPr lang="de-AT" sz="3200" dirty="0" smtClean="0">
                <a:latin typeface="Tahoma" panose="020B0604030504040204" pitchFamily="34" charset="0"/>
                <a:ea typeface="Tahoma" panose="020B0604030504040204" pitchFamily="34" charset="0"/>
                <a:cs typeface="Tahoma" panose="020B0604030504040204" pitchFamily="34" charset="0"/>
              </a:rPr>
              <a:t>mit </a:t>
            </a:r>
            <a:br>
              <a:rPr lang="de-AT" sz="3200" dirty="0" smtClean="0">
                <a:latin typeface="Tahoma" panose="020B0604030504040204" pitchFamily="34" charset="0"/>
                <a:ea typeface="Tahoma" panose="020B0604030504040204" pitchFamily="34" charset="0"/>
                <a:cs typeface="Tahoma" panose="020B0604030504040204" pitchFamily="34" charset="0"/>
              </a:rPr>
            </a:br>
            <a:r>
              <a:rPr lang="de-AT" sz="3200" dirty="0" smtClean="0">
                <a:latin typeface="Tahoma" panose="020B0604030504040204" pitchFamily="34" charset="0"/>
                <a:ea typeface="Tahoma" panose="020B0604030504040204" pitchFamily="34" charset="0"/>
                <a:cs typeface="Tahoma" panose="020B0604030504040204" pitchFamily="34" charset="0"/>
              </a:rPr>
              <a:t>50</a:t>
            </a:r>
            <a:r>
              <a:rPr lang="de-AT" sz="900" dirty="0" smtClean="0">
                <a:latin typeface="Tahoma" panose="020B0604030504040204" pitchFamily="34" charset="0"/>
                <a:ea typeface="Tahoma" panose="020B0604030504040204" pitchFamily="34" charset="0"/>
                <a:cs typeface="Tahoma" panose="020B0604030504040204" pitchFamily="34" charset="0"/>
              </a:rPr>
              <a:t> </a:t>
            </a:r>
            <a:r>
              <a:rPr lang="de-AT" sz="3200" dirty="0" smtClean="0">
                <a:latin typeface="Tahoma" panose="020B0604030504040204" pitchFamily="34" charset="0"/>
                <a:ea typeface="Tahoma" panose="020B0604030504040204" pitchFamily="34" charset="0"/>
                <a:cs typeface="Tahoma" panose="020B0604030504040204" pitchFamily="34" charset="0"/>
              </a:rPr>
              <a:t>vol.% Stahlpulver) aus dem Projekt ReproMag zu Teststreifen verarbeitet.</a:t>
            </a:r>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47" name="Textfeld 46"/>
          <p:cNvSpPr txBox="1"/>
          <p:nvPr/>
        </p:nvSpPr>
        <p:spPr>
          <a:xfrm>
            <a:off x="20610101" y="33429598"/>
            <a:ext cx="8975342" cy="3970318"/>
          </a:xfrm>
          <a:prstGeom prst="rect">
            <a:avLst/>
          </a:prstGeom>
          <a:noFill/>
        </p:spPr>
        <p:txBody>
          <a:bodyPr wrap="square" rtlCol="0">
            <a:spAutoFit/>
          </a:bodyPr>
          <a:lstStyle/>
          <a:p>
            <a:pPr algn="just"/>
            <a:r>
              <a:rPr lang="de-DE" sz="2800" dirty="0">
                <a:latin typeface="Tahoma" panose="020B0604030504040204" pitchFamily="34" charset="0"/>
                <a:ea typeface="Tahoma" panose="020B0604030504040204" pitchFamily="34" charset="0"/>
                <a:cs typeface="Tahoma" panose="020B0604030504040204" pitchFamily="34" charset="0"/>
              </a:rPr>
              <a:t>Diese Forschung wurde im Leitprojekt Addmanu Nr. 849297 (Stärkung der österreichischen Wertschöpfungsketten für generative Fertigung in der industriellen Produktion) mit Unterstützung des FFG getätigt und mit Mitteln des Bundes gefördert. Wir möchten uns besonders für die Hilfe bei Ass.Prof. Dipl.-Ing. Dr.mont. Berger, (Lehrstuhl für Spritzgießen der Kunststoffe) sowie bei Mag.rer.nat Nothdurft (PCCL) bedanken.</a:t>
            </a:r>
            <a:endParaRPr lang="de-AT" sz="2400" dirty="0">
              <a:latin typeface="Tahoma" panose="020B0604030504040204" pitchFamily="34" charset="0"/>
              <a:ea typeface="Tahoma" panose="020B0604030504040204" pitchFamily="34" charset="0"/>
              <a:cs typeface="Tahoma" panose="020B0604030504040204" pitchFamily="34" charset="0"/>
            </a:endParaRPr>
          </a:p>
        </p:txBody>
      </p:sp>
      <p:sp>
        <p:nvSpPr>
          <p:cNvPr id="56" name="Textfeld 55"/>
          <p:cNvSpPr txBox="1"/>
          <p:nvPr/>
        </p:nvSpPr>
        <p:spPr>
          <a:xfrm>
            <a:off x="20682001" y="38898654"/>
            <a:ext cx="8820000" cy="3724096"/>
          </a:xfrm>
          <a:prstGeom prst="rect">
            <a:avLst/>
          </a:prstGeom>
          <a:noFill/>
        </p:spPr>
        <p:txBody>
          <a:bodyPr wrap="square" rtlCol="0">
            <a:spAutoFit/>
          </a:bodyPr>
          <a:lstStyle/>
          <a:p>
            <a:pPr algn="just">
              <a:buFontTx/>
              <a:buNone/>
            </a:pPr>
            <a:r>
              <a:rPr lang="de-AT" altLang="de-DE" sz="2400" dirty="0" smtClean="0">
                <a:latin typeface="Tahoma" panose="020B0604030504040204" pitchFamily="34" charset="0"/>
                <a:ea typeface="Tahoma" panose="020B0604030504040204" pitchFamily="34" charset="0"/>
                <a:cs typeface="Tahoma" panose="020B0604030504040204" pitchFamily="34" charset="0"/>
              </a:rPr>
              <a:t>Breuninger J., et.al.: Generative Fertigung mit Kunststoffen, Konzeption und Konstruktion für Selektives Lasersintern, Springer, Berlin, Heidelberg, 2013</a:t>
            </a:r>
          </a:p>
          <a:p>
            <a:pPr algn="just">
              <a:buFontTx/>
              <a:buNone/>
            </a:pPr>
            <a:r>
              <a:rPr lang="de-AT" altLang="de-DE" sz="2400" dirty="0" smtClean="0">
                <a:latin typeface="Tahoma" panose="020B0604030504040204" pitchFamily="34" charset="0"/>
                <a:ea typeface="Tahoma" panose="020B0604030504040204" pitchFamily="34" charset="0"/>
                <a:cs typeface="Tahoma" panose="020B0604030504040204" pitchFamily="34" charset="0"/>
              </a:rPr>
              <a:t>Berger G.R., et.al</a:t>
            </a:r>
            <a:r>
              <a:rPr lang="de-AT" altLang="de-DE" sz="2400" dirty="0">
                <a:latin typeface="Tahoma" panose="020B0604030504040204" pitchFamily="34" charset="0"/>
                <a:ea typeface="Tahoma" panose="020B0604030504040204" pitchFamily="34" charset="0"/>
                <a:cs typeface="Tahoma" panose="020B0604030504040204" pitchFamily="34" charset="0"/>
              </a:rPr>
              <a:t>.: </a:t>
            </a:r>
            <a:r>
              <a:rPr lang="en-GB" altLang="de-DE" sz="2400" dirty="0" smtClean="0">
                <a:latin typeface="Tahoma" panose="020B0604030504040204" pitchFamily="34" charset="0"/>
                <a:ea typeface="Tahoma" panose="020B0604030504040204" pitchFamily="34" charset="0"/>
                <a:cs typeface="Tahoma" panose="020B0604030504040204" pitchFamily="34" charset="0"/>
              </a:rPr>
              <a:t>A study on the role of wetting parameters on friction in injection moulding</a:t>
            </a:r>
            <a:r>
              <a:rPr lang="de-AT" altLang="de-DE" sz="2400" dirty="0" smtClean="0">
                <a:latin typeface="Tahoma" panose="020B0604030504040204" pitchFamily="34" charset="0"/>
                <a:ea typeface="Tahoma" panose="020B0604030504040204" pitchFamily="34" charset="0"/>
                <a:cs typeface="Tahoma" panose="020B0604030504040204" pitchFamily="34" charset="0"/>
              </a:rPr>
              <a:t> Int. J. Mater. Prod. Tec. (1), 2015</a:t>
            </a:r>
          </a:p>
          <a:p>
            <a:pPr algn="just">
              <a:buFontTx/>
              <a:buNone/>
            </a:pPr>
            <a:r>
              <a:rPr lang="de-AT" altLang="de-DE" sz="2400" dirty="0" smtClean="0">
                <a:latin typeface="Tahoma" panose="020B0604030504040204" pitchFamily="34" charset="0"/>
                <a:ea typeface="Tahoma" panose="020B0604030504040204" pitchFamily="34" charset="0"/>
                <a:cs typeface="Tahoma" panose="020B0604030504040204" pitchFamily="34" charset="0"/>
              </a:rPr>
              <a:t>Owens, D.K</a:t>
            </a:r>
            <a:r>
              <a:rPr lang="de-AT" altLang="de-DE" sz="2400" dirty="0">
                <a:latin typeface="Tahoma" panose="020B0604030504040204" pitchFamily="34" charset="0"/>
                <a:ea typeface="Tahoma" panose="020B0604030504040204" pitchFamily="34" charset="0"/>
                <a:cs typeface="Tahoma" panose="020B0604030504040204" pitchFamily="34" charset="0"/>
              </a:rPr>
              <a:t>., </a:t>
            </a:r>
            <a:r>
              <a:rPr lang="de-AT" altLang="de-DE" sz="2400" dirty="0" smtClean="0">
                <a:latin typeface="Tahoma" panose="020B0604030504040204" pitchFamily="34" charset="0"/>
                <a:ea typeface="Tahoma" panose="020B0604030504040204" pitchFamily="34" charset="0"/>
                <a:cs typeface="Tahoma" panose="020B0604030504040204" pitchFamily="34" charset="0"/>
              </a:rPr>
              <a:t>et.al</a:t>
            </a:r>
            <a:r>
              <a:rPr lang="en-GB" altLang="de-DE" sz="2400" dirty="0" smtClean="0">
                <a:latin typeface="Tahoma" panose="020B0604030504040204" pitchFamily="34" charset="0"/>
                <a:ea typeface="Tahoma" panose="020B0604030504040204" pitchFamily="34" charset="0"/>
                <a:cs typeface="Tahoma" panose="020B0604030504040204" pitchFamily="34" charset="0"/>
              </a:rPr>
              <a:t>.: Estimation of the surface free energy of polymers, Journal of Applied Polymer </a:t>
            </a:r>
            <a:r>
              <a:rPr lang="de-AT" altLang="de-DE" sz="2400" dirty="0" smtClean="0">
                <a:latin typeface="Tahoma" panose="020B0604030504040204" pitchFamily="34" charset="0"/>
                <a:ea typeface="Tahoma" panose="020B0604030504040204" pitchFamily="34" charset="0"/>
                <a:cs typeface="Tahoma" panose="020B0604030504040204" pitchFamily="34" charset="0"/>
              </a:rPr>
              <a:t>Science 13 (8), 1969, S. 1741–1747</a:t>
            </a:r>
          </a:p>
          <a:p>
            <a:pPr algn="just">
              <a:buFontTx/>
              <a:buNone/>
            </a:pPr>
            <a:endParaRPr lang="de-AT" altLang="de-DE" sz="2000" i="1" dirty="0">
              <a:latin typeface="Tahoma" panose="020B0604030504040204" pitchFamily="34" charset="0"/>
              <a:ea typeface="Tahoma" panose="020B0604030504040204" pitchFamily="34" charset="0"/>
              <a:cs typeface="Tahoma" panose="020B0604030504040204" pitchFamily="34" charset="0"/>
            </a:endParaRPr>
          </a:p>
        </p:txBody>
      </p:sp>
      <p:pic>
        <p:nvPicPr>
          <p:cNvPr id="95" name="Picture 659" descr="K:\kvdisk\Vorlagen KV\Logos\Logos\MUL KT-Kunststoffverarbeitung Logo CMY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7298" y="645981"/>
            <a:ext cx="4855456" cy="2224764"/>
          </a:xfrm>
          <a:prstGeom prst="rect">
            <a:avLst/>
          </a:prstGeom>
          <a:noFill/>
          <a:extLst>
            <a:ext uri="{909E8E84-426E-40DD-AFC4-6F175D3DCCD1}">
              <a14:hiddenFill xmlns:a14="http://schemas.microsoft.com/office/drawing/2010/main">
                <a:solidFill>
                  <a:srgbClr val="FFFFFF"/>
                </a:solidFill>
              </a14:hiddenFill>
            </a:ext>
          </a:extLst>
        </p:spPr>
      </p:pic>
      <p:sp>
        <p:nvSpPr>
          <p:cNvPr id="97" name="Textfeld 96"/>
          <p:cNvSpPr txBox="1"/>
          <p:nvPr/>
        </p:nvSpPr>
        <p:spPr>
          <a:xfrm>
            <a:off x="875557" y="27524942"/>
            <a:ext cx="8994157" cy="5509200"/>
          </a:xfrm>
          <a:prstGeom prst="rect">
            <a:avLst/>
          </a:prstGeom>
          <a:noFill/>
        </p:spPr>
        <p:txBody>
          <a:bodyPr wrap="square" rtlCol="0">
            <a:spAutoFit/>
          </a:bodyPr>
          <a:lstStyle/>
          <a:p>
            <a:pPr algn="just"/>
            <a:r>
              <a:rPr lang="de-AT" sz="3200" dirty="0">
                <a:latin typeface="Tahoma" panose="020B0604030504040204" pitchFamily="34" charset="0"/>
                <a:ea typeface="Tahoma" panose="020B0604030504040204" pitchFamily="34" charset="0"/>
                <a:cs typeface="Tahoma" panose="020B0604030504040204" pitchFamily="34" charset="0"/>
              </a:rPr>
              <a:t>Um eine Aussage zu treffen, in wie weit die Entformungskraftmessungen, welche an den Lehrstühlen für Kunststoffverarbeitung und Spritzgießen von Kunststoffen im Bereich des Spritzgießens in der Vergangenheit durchgeführt </a:t>
            </a:r>
            <a:r>
              <a:rPr lang="de-AT" sz="3200" dirty="0" smtClean="0">
                <a:latin typeface="Tahoma" panose="020B0604030504040204" pitchFamily="34" charset="0"/>
                <a:ea typeface="Tahoma" panose="020B0604030504040204" pitchFamily="34" charset="0"/>
                <a:cs typeface="Tahoma" panose="020B0604030504040204" pitchFamily="34" charset="0"/>
              </a:rPr>
              <a:t>wurden, </a:t>
            </a:r>
            <a:r>
              <a:rPr lang="de-AT" sz="3200" dirty="0">
                <a:latin typeface="Tahoma" panose="020B0604030504040204" pitchFamily="34" charset="0"/>
                <a:ea typeface="Tahoma" panose="020B0604030504040204" pitchFamily="34" charset="0"/>
                <a:cs typeface="Tahoma" panose="020B0604030504040204" pitchFamily="34" charset="0"/>
              </a:rPr>
              <a:t>auch im Bereich des FFF anzuwenden sind, wurden unterschiedliche Materialpaarungen untersucht. Die untersuchten drei Druckbette sind der Glasspiegel, dieser mit einer Kaptonfolie oder einem Bluetape (eine Art Malerklebeband) beklebt</a:t>
            </a:r>
            <a:r>
              <a:rPr lang="de-AT" sz="3200" dirty="0" smtClean="0">
                <a:latin typeface="Tahoma" panose="020B0604030504040204" pitchFamily="34" charset="0"/>
                <a:ea typeface="Tahoma" panose="020B0604030504040204" pitchFamily="34" charset="0"/>
                <a:cs typeface="Tahoma" panose="020B0604030504040204" pitchFamily="34" charset="0"/>
              </a:rPr>
              <a:t>. </a:t>
            </a:r>
            <a:endParaRPr lang="de-AT" sz="3200" dirty="0">
              <a:latin typeface="Tahoma" panose="020B0604030504040204" pitchFamily="34" charset="0"/>
              <a:ea typeface="Tahoma" panose="020B0604030504040204" pitchFamily="34" charset="0"/>
              <a:cs typeface="Tahoma" panose="020B0604030504040204" pitchFamily="34" charset="0"/>
            </a:endParaRPr>
          </a:p>
        </p:txBody>
      </p:sp>
      <p:pic>
        <p:nvPicPr>
          <p:cNvPr id="98" name="Picture 2" descr="K:\Projekte\AddManu\04 Arbeitsinhalte\C Messdaten\Kontaktwinkel\bluetape_ethylen.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46824" y="26020715"/>
            <a:ext cx="5879238" cy="4409428"/>
          </a:xfrm>
          <a:prstGeom prst="rect">
            <a:avLst/>
          </a:prstGeom>
          <a:noFill/>
          <a:extLst>
            <a:ext uri="{909E8E84-426E-40DD-AFC4-6F175D3DCCD1}">
              <a14:hiddenFill xmlns:a14="http://schemas.microsoft.com/office/drawing/2010/main">
                <a:solidFill>
                  <a:srgbClr val="FFFFFF"/>
                </a:solidFill>
              </a14:hiddenFill>
            </a:ext>
          </a:extLst>
        </p:spPr>
      </p:pic>
      <p:sp>
        <p:nvSpPr>
          <p:cNvPr id="101" name="Textfeld 100"/>
          <p:cNvSpPr txBox="1"/>
          <p:nvPr/>
        </p:nvSpPr>
        <p:spPr>
          <a:xfrm>
            <a:off x="875557" y="25436710"/>
            <a:ext cx="8992800" cy="584775"/>
          </a:xfrm>
          <a:prstGeom prst="rect">
            <a:avLst/>
          </a:prstGeom>
          <a:noFill/>
        </p:spPr>
        <p:txBody>
          <a:bodyPr wrap="square" rtlCol="0">
            <a:spAutoFit/>
          </a:bodyPr>
          <a:lstStyle/>
          <a:p>
            <a:r>
              <a:rPr lang="de-AT" sz="3200" dirty="0" smtClean="0">
                <a:latin typeface="Tahoma" panose="020B0604030504040204" pitchFamily="34" charset="0"/>
                <a:ea typeface="Tahoma" panose="020B0604030504040204" pitchFamily="34" charset="0"/>
                <a:cs typeface="Tahoma" panose="020B0604030504040204" pitchFamily="34" charset="0"/>
              </a:rPr>
              <a:t>Abb. 1: Prinzipskizze FFF</a:t>
            </a:r>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46" name="Textfeld 45"/>
          <p:cNvSpPr txBox="1"/>
          <p:nvPr/>
        </p:nvSpPr>
        <p:spPr>
          <a:xfrm>
            <a:off x="875557" y="36733255"/>
            <a:ext cx="8992800" cy="584775"/>
          </a:xfrm>
          <a:prstGeom prst="rect">
            <a:avLst/>
          </a:prstGeom>
          <a:noFill/>
        </p:spPr>
        <p:txBody>
          <a:bodyPr wrap="square" rtlCol="0">
            <a:spAutoFit/>
          </a:bodyPr>
          <a:lstStyle/>
          <a:p>
            <a:r>
              <a:rPr lang="de-AT" sz="3200" dirty="0" smtClean="0">
                <a:latin typeface="Tahoma" panose="020B0604030504040204" pitchFamily="34" charset="0"/>
                <a:ea typeface="Tahoma" panose="020B0604030504040204" pitchFamily="34" charset="0"/>
                <a:cs typeface="Tahoma" panose="020B0604030504040204" pitchFamily="34" charset="0"/>
              </a:rPr>
              <a:t>Abb. 2: a) </a:t>
            </a:r>
            <a:r>
              <a:rPr lang="de-AT" sz="3200" dirty="0" smtClean="0">
                <a:latin typeface="Tahoma" panose="020B0604030504040204" pitchFamily="34" charset="0"/>
                <a:ea typeface="Tahoma" panose="020B0604030504040204" pitchFamily="34" charset="0"/>
                <a:cs typeface="Tahoma" panose="020B0604030504040204" pitchFamily="34" charset="0"/>
              </a:rPr>
              <a:t>Spiegel</a:t>
            </a:r>
            <a:r>
              <a:rPr lang="de-AT" sz="3200" dirty="0" smtClean="0">
                <a:latin typeface="Tahoma" panose="020B0604030504040204" pitchFamily="34" charset="0"/>
                <a:ea typeface="Tahoma" panose="020B0604030504040204" pitchFamily="34" charset="0"/>
                <a:cs typeface="Tahoma" panose="020B0604030504040204" pitchFamily="34" charset="0"/>
              </a:rPr>
              <a:t>, </a:t>
            </a:r>
            <a:r>
              <a:rPr lang="de-AT" sz="3200" dirty="0" smtClean="0">
                <a:latin typeface="Tahoma" panose="020B0604030504040204" pitchFamily="34" charset="0"/>
                <a:ea typeface="Tahoma" panose="020B0604030504040204" pitchFamily="34" charset="0"/>
                <a:cs typeface="Tahoma" panose="020B0604030504040204" pitchFamily="34" charset="0"/>
              </a:rPr>
              <a:t>b</a:t>
            </a:r>
            <a:r>
              <a:rPr lang="de-AT" sz="3200" dirty="0">
                <a:latin typeface="Tahoma" panose="020B0604030504040204" pitchFamily="34" charset="0"/>
                <a:ea typeface="Tahoma" panose="020B0604030504040204" pitchFamily="34" charset="0"/>
                <a:cs typeface="Tahoma" panose="020B0604030504040204" pitchFamily="34" charset="0"/>
              </a:rPr>
              <a:t>) Kaptonfolie, </a:t>
            </a:r>
            <a:r>
              <a:rPr lang="de-AT" sz="3200" dirty="0" smtClean="0">
                <a:latin typeface="Tahoma" panose="020B0604030504040204" pitchFamily="34" charset="0"/>
                <a:ea typeface="Tahoma" panose="020B0604030504040204" pitchFamily="34" charset="0"/>
                <a:cs typeface="Tahoma" panose="020B0604030504040204" pitchFamily="34" charset="0"/>
              </a:rPr>
              <a:t>c) Bluetape</a:t>
            </a:r>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51" name="Textfeld 50"/>
          <p:cNvSpPr txBox="1"/>
          <p:nvPr/>
        </p:nvSpPr>
        <p:spPr>
          <a:xfrm>
            <a:off x="10843006" y="21996952"/>
            <a:ext cx="9000000" cy="4031873"/>
          </a:xfrm>
          <a:prstGeom prst="rect">
            <a:avLst/>
          </a:prstGeom>
          <a:noFill/>
        </p:spPr>
        <p:txBody>
          <a:bodyPr wrap="square" rtlCol="0">
            <a:spAutoFit/>
          </a:bodyPr>
          <a:lstStyle/>
          <a:p>
            <a:pPr algn="just"/>
            <a:r>
              <a:rPr lang="de-AT" sz="3200" dirty="0" smtClean="0">
                <a:latin typeface="Tahoma" panose="020B0604030504040204" pitchFamily="34" charset="0"/>
                <a:ea typeface="Tahoma" panose="020B0604030504040204" pitchFamily="34" charset="0"/>
                <a:cs typeface="Tahoma" panose="020B0604030504040204" pitchFamily="34" charset="0"/>
              </a:rPr>
              <a:t>Die Proben wurden mit einem Kontaktwinkelmessgerät (Krüss DAS 100) untersucht. Dabei wurden bei Raumtemperatur drei unterschiedliche Testflüssigkeiten (Wasser, Diiodomethan und Ethylenglycol) mit bekannten polaren und dispersen Anteilen auf die Oberflächen getropft und der sich im </a:t>
            </a:r>
            <a:r>
              <a:rPr lang="de-AT" sz="3200" dirty="0" smtClean="0">
                <a:latin typeface="Tahoma" panose="020B0604030504040204" pitchFamily="34" charset="0"/>
                <a:ea typeface="Tahoma" panose="020B0604030504040204" pitchFamily="34" charset="0"/>
                <a:cs typeface="Tahoma" panose="020B0604030504040204" pitchFamily="34" charset="0"/>
              </a:rPr>
              <a:t>Gleich-gewicht </a:t>
            </a:r>
            <a:r>
              <a:rPr lang="de-AT" sz="3200" dirty="0" smtClean="0">
                <a:latin typeface="Tahoma" panose="020B0604030504040204" pitchFamily="34" charset="0"/>
                <a:ea typeface="Tahoma" panose="020B0604030504040204" pitchFamily="34" charset="0"/>
                <a:cs typeface="Tahoma" panose="020B0604030504040204" pitchFamily="34" charset="0"/>
              </a:rPr>
              <a:t>ergebende Kontaktwinkel gemessen.</a:t>
            </a:r>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52" name="Textfeld 51"/>
          <p:cNvSpPr txBox="1"/>
          <p:nvPr/>
        </p:nvSpPr>
        <p:spPr>
          <a:xfrm>
            <a:off x="14962095" y="19990231"/>
            <a:ext cx="4887011" cy="2062103"/>
          </a:xfrm>
          <a:prstGeom prst="rect">
            <a:avLst/>
          </a:prstGeom>
          <a:noFill/>
        </p:spPr>
        <p:txBody>
          <a:bodyPr wrap="square" rtlCol="0">
            <a:spAutoFit/>
          </a:bodyPr>
          <a:lstStyle/>
          <a:p>
            <a:r>
              <a:rPr lang="de-AT" sz="3200" dirty="0" smtClean="0">
                <a:latin typeface="Tahoma" panose="020B0604030504040204" pitchFamily="34" charset="0"/>
                <a:ea typeface="Tahoma" panose="020B0604030504040204" pitchFamily="34" charset="0"/>
                <a:cs typeface="Tahoma" panose="020B0604030504040204" pitchFamily="34" charset="0"/>
              </a:rPr>
              <a:t>Abb. 3: </a:t>
            </a:r>
            <a:br>
              <a:rPr lang="de-AT" sz="3200" dirty="0" smtClean="0">
                <a:latin typeface="Tahoma" panose="020B0604030504040204" pitchFamily="34" charset="0"/>
                <a:ea typeface="Tahoma" panose="020B0604030504040204" pitchFamily="34" charset="0"/>
                <a:cs typeface="Tahoma" panose="020B0604030504040204" pitchFamily="34" charset="0"/>
              </a:rPr>
            </a:br>
            <a:r>
              <a:rPr lang="de-AT" sz="3200" dirty="0" smtClean="0">
                <a:latin typeface="Tahoma" panose="020B0604030504040204" pitchFamily="34" charset="0"/>
                <a:ea typeface="Tahoma" panose="020B0604030504040204" pitchFamily="34" charset="0"/>
                <a:cs typeface="Tahoma" panose="020B0604030504040204" pitchFamily="34" charset="0"/>
              </a:rPr>
              <a:t>Links) PLA- 2003D </a:t>
            </a:r>
          </a:p>
          <a:p>
            <a:r>
              <a:rPr lang="de-AT" sz="3200" dirty="0" smtClean="0">
                <a:latin typeface="Tahoma" panose="020B0604030504040204" pitchFamily="34" charset="0"/>
                <a:ea typeface="Tahoma" panose="020B0604030504040204" pitchFamily="34" charset="0"/>
                <a:cs typeface="Tahoma" panose="020B0604030504040204" pitchFamily="34" charset="0"/>
              </a:rPr>
              <a:t>Mitte) PLA- 3D850</a:t>
            </a:r>
          </a:p>
          <a:p>
            <a:r>
              <a:rPr lang="de-AT" sz="3200" dirty="0" smtClean="0">
                <a:latin typeface="Tahoma" panose="020B0604030504040204" pitchFamily="34" charset="0"/>
                <a:ea typeface="Tahoma" panose="020B0604030504040204" pitchFamily="34" charset="0"/>
                <a:cs typeface="Tahoma" panose="020B0604030504040204" pitchFamily="34" charset="0"/>
              </a:rPr>
              <a:t>Rechts) Feedstock FT3 </a:t>
            </a:r>
            <a:endParaRPr lang="de-AT" sz="3200" dirty="0">
              <a:latin typeface="Tahoma" panose="020B0604030504040204" pitchFamily="34" charset="0"/>
              <a:ea typeface="Tahoma" panose="020B0604030504040204" pitchFamily="34" charset="0"/>
              <a:cs typeface="Tahoma" panose="020B0604030504040204" pitchFamily="34" charset="0"/>
            </a:endParaRPr>
          </a:p>
        </p:txBody>
      </p:sp>
      <p:sp>
        <p:nvSpPr>
          <p:cNvPr id="55" name="Theory step cycle"/>
          <p:cNvSpPr>
            <a:spLocks noChangeArrowheads="1"/>
          </p:cNvSpPr>
          <p:nvPr/>
        </p:nvSpPr>
        <p:spPr bwMode="auto">
          <a:xfrm>
            <a:off x="20593047" y="9090894"/>
            <a:ext cx="9000000" cy="1347334"/>
          </a:xfrm>
          <a:prstGeom prst="rect">
            <a:avLst/>
          </a:prstGeom>
          <a:solidFill>
            <a:srgbClr val="006E6E"/>
          </a:solidFill>
          <a:ln>
            <a:noFill/>
          </a:ln>
          <a:effectLst/>
          <a:extLst/>
        </p:spPr>
        <p:txBody>
          <a:bodyPr wrap="none" lIns="79222" tIns="39614" rIns="79222" bIns="39614" anchor="ctr"/>
          <a:lstStyle/>
          <a:p>
            <a:pPr algn="ctr" defTabSz="792829"/>
            <a:r>
              <a:rPr lang="de-AT" sz="4600" b="1" cap="all" dirty="0" smtClean="0">
                <a:solidFill>
                  <a:schemeClr val="bg1"/>
                </a:solidFill>
                <a:latin typeface="Tahoma" panose="020B0604030504040204" pitchFamily="34" charset="0"/>
                <a:ea typeface="Tahoma" panose="020B0604030504040204" pitchFamily="34" charset="0"/>
                <a:cs typeface="Tahoma" panose="020B0604030504040204" pitchFamily="34" charset="0"/>
              </a:rPr>
              <a:t>Haftung</a:t>
            </a:r>
            <a:endParaRPr lang="de-AT" sz="4600" b="1" cap="all"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9" name="Sample Preparation"/>
          <p:cNvSpPr>
            <a:spLocks noChangeArrowheads="1"/>
          </p:cNvSpPr>
          <p:nvPr/>
        </p:nvSpPr>
        <p:spPr bwMode="auto">
          <a:xfrm>
            <a:off x="20592000" y="30333254"/>
            <a:ext cx="9000000" cy="1506637"/>
          </a:xfrm>
          <a:prstGeom prst="rect">
            <a:avLst/>
          </a:prstGeom>
          <a:solidFill>
            <a:srgbClr val="006E6E"/>
          </a:solidFill>
          <a:ln>
            <a:noFill/>
          </a:ln>
          <a:effectLst/>
          <a:extLst/>
        </p:spPr>
        <p:txBody>
          <a:bodyPr wrap="none" lIns="79222" tIns="39614" rIns="79222" bIns="39614" anchor="ctr"/>
          <a:lstStyle/>
          <a:p>
            <a:pPr algn="ctr" defTabSz="792829"/>
            <a:r>
              <a:rPr lang="de-AT" sz="4600" b="1" cap="all" dirty="0" smtClean="0">
                <a:solidFill>
                  <a:schemeClr val="bg1"/>
                </a:solidFill>
                <a:latin typeface="Tahoma" panose="020B0604030504040204" pitchFamily="34" charset="0"/>
                <a:ea typeface="Tahoma" panose="020B0604030504040204" pitchFamily="34" charset="0"/>
                <a:cs typeface="Tahoma" panose="020B0604030504040204" pitchFamily="34" charset="0"/>
              </a:rPr>
              <a:t>Danksagung</a:t>
            </a:r>
            <a:endParaRPr lang="de-AT" sz="4600" b="1" cap="all"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K:\Projekte\AddManu\03 Berichte und Publikationen\LOGO_addmanu_grau.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749130" y="32205462"/>
            <a:ext cx="4592638" cy="9112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Projekte\AddManu\03 Berichte und Publikationen\ffglogo_zusatz_rgb1000.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33275" y="31701407"/>
            <a:ext cx="2818472" cy="1808978"/>
          </a:xfrm>
          <a:prstGeom prst="rect">
            <a:avLst/>
          </a:prstGeom>
          <a:noFill/>
          <a:extLst>
            <a:ext uri="{909E8E84-426E-40DD-AFC4-6F175D3DCCD1}">
              <a14:hiddenFill xmlns:a14="http://schemas.microsoft.com/office/drawing/2010/main">
                <a:solidFill>
                  <a:srgbClr val="FFFFFF"/>
                </a:solidFill>
              </a14:hiddenFill>
            </a:ext>
          </a:extLst>
        </p:spPr>
      </p:pic>
      <p:sp>
        <p:nvSpPr>
          <p:cNvPr id="61" name="Textfeld 60"/>
          <p:cNvSpPr txBox="1"/>
          <p:nvPr/>
        </p:nvSpPr>
        <p:spPr>
          <a:xfrm>
            <a:off x="10843006" y="30420029"/>
            <a:ext cx="8979405" cy="2554545"/>
          </a:xfrm>
          <a:prstGeom prst="rect">
            <a:avLst/>
          </a:prstGeom>
          <a:noFill/>
        </p:spPr>
        <p:txBody>
          <a:bodyPr wrap="square" rtlCol="0">
            <a:spAutoFit/>
          </a:bodyPr>
          <a:lstStyle>
            <a:defPPr>
              <a:defRPr lang="en-US"/>
            </a:defPPr>
            <a:lvl1pPr algn="just">
              <a:defRPr sz="3200"/>
            </a:lvl1pPr>
          </a:lstStyle>
          <a:p>
            <a:r>
              <a:rPr lang="de-AT" dirty="0">
                <a:latin typeface="Tahoma" panose="020B0604030504040204" pitchFamily="34" charset="0"/>
                <a:ea typeface="Tahoma" panose="020B0604030504040204" pitchFamily="34" charset="0"/>
                <a:cs typeface="Tahoma" panose="020B0604030504040204" pitchFamily="34" charset="0"/>
              </a:rPr>
              <a:t>Abb. 4: Tropfen </a:t>
            </a:r>
            <a:r>
              <a:rPr lang="de-AT" dirty="0" err="1">
                <a:latin typeface="Tahoma" panose="020B0604030504040204" pitchFamily="34" charset="0"/>
                <a:ea typeface="Tahoma" panose="020B0604030504040204" pitchFamily="34" charset="0"/>
                <a:cs typeface="Tahoma" panose="020B0604030504040204" pitchFamily="34" charset="0"/>
              </a:rPr>
              <a:t>Ethylenglycol</a:t>
            </a:r>
            <a:r>
              <a:rPr lang="de-AT" dirty="0">
                <a:latin typeface="Tahoma" panose="020B0604030504040204" pitchFamily="34" charset="0"/>
                <a:ea typeface="Tahoma" panose="020B0604030504040204" pitchFamily="34" charset="0"/>
                <a:cs typeface="Tahoma" panose="020B0604030504040204" pitchFamily="34" charset="0"/>
              </a:rPr>
              <a:t> auf Bluetape</a:t>
            </a:r>
          </a:p>
          <a:p>
            <a:r>
              <a:rPr lang="de-DE" dirty="0" smtClean="0">
                <a:latin typeface="Tahoma" panose="020B0604030504040204" pitchFamily="34" charset="0"/>
                <a:ea typeface="Tahoma" panose="020B0604030504040204" pitchFamily="34" charset="0"/>
                <a:cs typeface="Tahoma" panose="020B0604030504040204" pitchFamily="34" charset="0"/>
              </a:rPr>
              <a:t>Mit </a:t>
            </a:r>
            <a:r>
              <a:rPr lang="de-DE" dirty="0">
                <a:latin typeface="Tahoma" panose="020B0604030504040204" pitchFamily="34" charset="0"/>
                <a:ea typeface="Tahoma" panose="020B0604030504040204" pitchFamily="34" charset="0"/>
                <a:cs typeface="Tahoma" panose="020B0604030504040204" pitchFamily="34" charset="0"/>
              </a:rPr>
              <a:t>der Methode nach </a:t>
            </a:r>
            <a:r>
              <a:rPr lang="de-DE" dirty="0" smtClean="0">
                <a:latin typeface="Tahoma" panose="020B0604030504040204" pitchFamily="34" charset="0"/>
                <a:ea typeface="Tahoma" panose="020B0604030504040204" pitchFamily="34" charset="0"/>
                <a:cs typeface="Tahoma" panose="020B0604030504040204" pitchFamily="34" charset="0"/>
              </a:rPr>
              <a:t>Owens (1) kann </a:t>
            </a:r>
            <a:r>
              <a:rPr lang="de-DE" dirty="0">
                <a:latin typeface="Tahoma" panose="020B0604030504040204" pitchFamily="34" charset="0"/>
                <a:ea typeface="Tahoma" panose="020B0604030504040204" pitchFamily="34" charset="0"/>
                <a:cs typeface="Tahoma" panose="020B0604030504040204" pitchFamily="34" charset="0"/>
              </a:rPr>
              <a:t>für jedes Material der </a:t>
            </a:r>
            <a:r>
              <a:rPr lang="de-DE" dirty="0" smtClean="0">
                <a:latin typeface="Tahoma" panose="020B0604030504040204" pitchFamily="34" charset="0"/>
                <a:ea typeface="Tahoma" panose="020B0604030504040204" pitchFamily="34" charset="0"/>
                <a:cs typeface="Tahoma" panose="020B0604030504040204" pitchFamily="34" charset="0"/>
              </a:rPr>
              <a:t>polare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30000" dirty="0" smtClean="0">
                <a:latin typeface="Tahoma" panose="020B0604030504040204" pitchFamily="34" charset="0"/>
                <a:ea typeface="Tahoma" panose="020B0604030504040204" pitchFamily="34" charset="0"/>
                <a:cs typeface="Tahoma" panose="020B0604030504040204" pitchFamily="34" charset="0"/>
              </a:rPr>
              <a:t>P</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und </a:t>
            </a:r>
            <a:r>
              <a:rPr lang="de-DE" dirty="0" smtClean="0">
                <a:latin typeface="Tahoma" panose="020B0604030504040204" pitchFamily="34" charset="0"/>
                <a:ea typeface="Tahoma" panose="020B0604030504040204" pitchFamily="34" charset="0"/>
                <a:cs typeface="Tahoma" panose="020B0604030504040204" pitchFamily="34" charset="0"/>
              </a:rPr>
              <a:t>disperse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30000" dirty="0" smtClean="0">
                <a:latin typeface="Tahoma" panose="020B0604030504040204" pitchFamily="34" charset="0"/>
                <a:ea typeface="Tahoma" panose="020B0604030504040204" pitchFamily="34" charset="0"/>
                <a:cs typeface="Tahoma" panose="020B0604030504040204" pitchFamily="34" charset="0"/>
              </a:rPr>
              <a:t>D</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Anteil, sowie die gesamte </a:t>
            </a:r>
            <a:r>
              <a:rPr lang="de-DE" dirty="0" smtClean="0">
                <a:latin typeface="Tahoma" panose="020B0604030504040204" pitchFamily="34" charset="0"/>
                <a:ea typeface="Tahoma" panose="020B0604030504040204" pitchFamily="34" charset="0"/>
                <a:cs typeface="Tahoma" panose="020B0604030504040204" pitchFamily="34" charset="0"/>
              </a:rPr>
              <a:t>Oberflächenenergie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25000" dirty="0" smtClean="0">
                <a:latin typeface="Tahoma" panose="020B0604030504040204" pitchFamily="34" charset="0"/>
                <a:ea typeface="Tahoma" panose="020B0604030504040204" pitchFamily="34" charset="0"/>
                <a:cs typeface="Tahoma" panose="020B0604030504040204" pitchFamily="34" charset="0"/>
              </a:rPr>
              <a:t>S</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der Festkörper bestimmt werden. </a:t>
            </a:r>
            <a:endParaRPr lang="de-AT" dirty="0">
              <a:latin typeface="Tahoma" panose="020B0604030504040204" pitchFamily="34" charset="0"/>
              <a:ea typeface="Tahoma" panose="020B0604030504040204" pitchFamily="34" charset="0"/>
              <a:cs typeface="Tahoma" panose="020B0604030504040204" pitchFamily="34" charset="0"/>
            </a:endParaRPr>
          </a:p>
        </p:txBody>
      </p:sp>
      <p:sp>
        <p:nvSpPr>
          <p:cNvPr id="62" name="Textfeld 61"/>
          <p:cNvSpPr txBox="1"/>
          <p:nvPr/>
        </p:nvSpPr>
        <p:spPr>
          <a:xfrm>
            <a:off x="20592000" y="24788638"/>
            <a:ext cx="9000000" cy="5509200"/>
          </a:xfrm>
          <a:prstGeom prst="rect">
            <a:avLst/>
          </a:prstGeom>
          <a:noFill/>
        </p:spPr>
        <p:txBody>
          <a:bodyPr wrap="square" rtlCol="0">
            <a:spAutoFit/>
          </a:bodyPr>
          <a:lstStyle>
            <a:defPPr>
              <a:defRPr lang="en-US"/>
            </a:defPPr>
            <a:lvl1pPr algn="just">
              <a:defRPr sz="3200"/>
            </a:lvl1pPr>
          </a:lstStyle>
          <a:p>
            <a:r>
              <a:rPr lang="de-AT" dirty="0">
                <a:latin typeface="Tahoma" panose="020B0604030504040204" pitchFamily="34" charset="0"/>
                <a:ea typeface="Tahoma" panose="020B0604030504040204" pitchFamily="34" charset="0"/>
                <a:cs typeface="Tahoma" panose="020B0604030504040204" pitchFamily="34" charset="0"/>
              </a:rPr>
              <a:t>Abb. 6.: Grenzflächenspannung</a:t>
            </a:r>
          </a:p>
          <a:p>
            <a:r>
              <a:rPr lang="de-DE" dirty="0" smtClean="0">
                <a:latin typeface="Tahoma" panose="020B0604030504040204" pitchFamily="34" charset="0"/>
                <a:ea typeface="Tahoma" panose="020B0604030504040204" pitchFamily="34" charset="0"/>
                <a:cs typeface="Tahoma" panose="020B0604030504040204" pitchFamily="34" charset="0"/>
              </a:rPr>
              <a:t>Für </a:t>
            </a:r>
            <a:r>
              <a:rPr lang="de-DE" dirty="0">
                <a:latin typeface="Tahoma" panose="020B0604030504040204" pitchFamily="34" charset="0"/>
                <a:ea typeface="Tahoma" panose="020B0604030504040204" pitchFamily="34" charset="0"/>
                <a:cs typeface="Tahoma" panose="020B0604030504040204" pitchFamily="34" charset="0"/>
              </a:rPr>
              <a:t>eine gute Haftung </a:t>
            </a:r>
            <a:r>
              <a:rPr lang="de-DE" dirty="0" smtClean="0">
                <a:latin typeface="Tahoma" panose="020B0604030504040204" pitchFamily="34" charset="0"/>
                <a:ea typeface="Tahoma" panose="020B0604030504040204" pitchFamily="34" charset="0"/>
                <a:cs typeface="Tahoma" panose="020B0604030504040204" pitchFamily="34" charset="0"/>
              </a:rPr>
              <a:t>sollte </a:t>
            </a:r>
            <a:r>
              <a:rPr lang="de-DE" dirty="0">
                <a:latin typeface="Tahoma" panose="020B0604030504040204" pitchFamily="34" charset="0"/>
                <a:ea typeface="Tahoma" panose="020B0604030504040204" pitchFamily="34" charset="0"/>
                <a:cs typeface="Tahoma" panose="020B0604030504040204" pitchFamily="34" charset="0"/>
              </a:rPr>
              <a:t>die </a:t>
            </a:r>
            <a:r>
              <a:rPr lang="de-DE" dirty="0" smtClean="0">
                <a:latin typeface="Tahoma" panose="020B0604030504040204" pitchFamily="34" charset="0"/>
                <a:ea typeface="Tahoma" panose="020B0604030504040204" pitchFamily="34" charset="0"/>
                <a:cs typeface="Tahoma" panose="020B0604030504040204" pitchFamily="34" charset="0"/>
              </a:rPr>
              <a:t>Oberflächenspannung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25000" dirty="0" smtClean="0">
                <a:latin typeface="Tahoma" panose="020B0604030504040204" pitchFamily="34" charset="0"/>
                <a:ea typeface="Tahoma" panose="020B0604030504040204" pitchFamily="34" charset="0"/>
                <a:cs typeface="Tahoma" panose="020B0604030504040204" pitchFamily="34" charset="0"/>
              </a:rPr>
              <a:t>L</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bzw. </a:t>
            </a:r>
            <a:r>
              <a:rPr lang="de-DE" dirty="0" smtClean="0">
                <a:latin typeface="Tahoma" panose="020B0604030504040204" pitchFamily="34" charset="0"/>
                <a:ea typeface="Tahoma" panose="020B0604030504040204" pitchFamily="34" charset="0"/>
                <a:cs typeface="Tahoma" panose="020B0604030504040204" pitchFamily="34" charset="0"/>
              </a:rPr>
              <a:t>–energie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25000" dirty="0" smtClean="0">
                <a:latin typeface="Tahoma" panose="020B0604030504040204" pitchFamily="34" charset="0"/>
                <a:ea typeface="Tahoma" panose="020B0604030504040204" pitchFamily="34" charset="0"/>
                <a:cs typeface="Tahoma" panose="020B0604030504040204" pitchFamily="34" charset="0"/>
              </a:rPr>
              <a:t>S</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der beiden Kontaktpartner </a:t>
            </a:r>
            <a:r>
              <a:rPr lang="de-DE" dirty="0" smtClean="0">
                <a:latin typeface="Tahoma" panose="020B0604030504040204" pitchFamily="34" charset="0"/>
                <a:ea typeface="Tahoma" panose="020B0604030504040204" pitchFamily="34" charset="0"/>
                <a:cs typeface="Tahoma" panose="020B0604030504040204" pitchFamily="34" charset="0"/>
              </a:rPr>
              <a:t>möglichst hoch, </a:t>
            </a:r>
            <a:r>
              <a:rPr lang="de-DE" dirty="0">
                <a:latin typeface="Tahoma" panose="020B0604030504040204" pitchFamily="34" charset="0"/>
                <a:ea typeface="Tahoma" panose="020B0604030504040204" pitchFamily="34" charset="0"/>
                <a:cs typeface="Tahoma" panose="020B0604030504040204" pitchFamily="34" charset="0"/>
              </a:rPr>
              <a:t>und die dispersen und polaren Anteile beider Komponenten ähnlich sein. Aus dieser Betrachtung folgt, dass die </a:t>
            </a:r>
            <a:r>
              <a:rPr lang="de-DE" dirty="0" smtClean="0">
                <a:latin typeface="Tahoma" panose="020B0604030504040204" pitchFamily="34" charset="0"/>
                <a:ea typeface="Tahoma" panose="020B0604030504040204" pitchFamily="34" charset="0"/>
                <a:cs typeface="Tahoma" panose="020B0604030504040204" pitchFamily="34" charset="0"/>
              </a:rPr>
              <a:t>Grenzflächen-spannung </a:t>
            </a:r>
            <a:r>
              <a:rPr lang="de-DE" dirty="0" smtClean="0">
                <a:latin typeface="Symbol" panose="05050102010706020507" pitchFamily="18" charset="2"/>
                <a:ea typeface="Tahoma" panose="020B0604030504040204" pitchFamily="34" charset="0"/>
                <a:cs typeface="Tahoma" panose="020B0604030504040204" pitchFamily="34" charset="0"/>
              </a:rPr>
              <a:t>s</a:t>
            </a:r>
            <a:r>
              <a:rPr lang="de-DE" baseline="-25000" dirty="0" smtClean="0">
                <a:latin typeface="Tahoma" panose="020B0604030504040204" pitchFamily="34" charset="0"/>
                <a:ea typeface="Tahoma" panose="020B0604030504040204" pitchFamily="34" charset="0"/>
                <a:cs typeface="Tahoma" panose="020B0604030504040204" pitchFamily="34" charset="0"/>
              </a:rPr>
              <a:t>SL</a:t>
            </a: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latin typeface="Tahoma" panose="020B0604030504040204" pitchFamily="34" charset="0"/>
                <a:ea typeface="Tahoma" panose="020B0604030504040204" pitchFamily="34" charset="0"/>
                <a:cs typeface="Tahoma" panose="020B0604030504040204" pitchFamily="34" charset="0"/>
              </a:rPr>
              <a:t>möglichst gegen Null gehen soll, um eine perfekte Benetzung zu erzielen. Der Vergleich der Ergebnisse mit den Versuchen am Drucker zeigte erste Übereinstimmungen.</a:t>
            </a:r>
            <a:endParaRPr lang="de-AT"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6" name="Objekt 5"/>
          <p:cNvGraphicFramePr>
            <a:graphicFrameLocks noChangeAspect="1"/>
          </p:cNvGraphicFramePr>
          <p:nvPr>
            <p:extLst>
              <p:ext uri="{D42A27DB-BD31-4B8C-83A1-F6EECF244321}">
                <p14:modId xmlns:p14="http://schemas.microsoft.com/office/powerpoint/2010/main" val="3161770798"/>
              </p:ext>
            </p:extLst>
          </p:nvPr>
        </p:nvGraphicFramePr>
        <p:xfrm>
          <a:off x="11739088" y="33069558"/>
          <a:ext cx="2203450" cy="622300"/>
        </p:xfrm>
        <a:graphic>
          <a:graphicData uri="http://schemas.openxmlformats.org/presentationml/2006/ole">
            <mc:AlternateContent xmlns:mc="http://schemas.openxmlformats.org/markup-compatibility/2006">
              <mc:Choice xmlns:v="urn:schemas-microsoft-com:vml" Requires="v">
                <p:oleObj spid="_x0000_s1131" name="Formel" r:id="rId8" imgW="799920" imgH="228600" progId="Equation.3">
                  <p:embed/>
                </p:oleObj>
              </mc:Choice>
              <mc:Fallback>
                <p:oleObj name="Formel" r:id="rId8" imgW="799920" imgH="228600" progId="Equation.3">
                  <p:embed/>
                  <p:pic>
                    <p:nvPicPr>
                      <p:cNvPr id="0" name="Object 5"/>
                      <p:cNvPicPr>
                        <a:picLocks noChangeAspect="1" noChangeArrowheads="1"/>
                      </p:cNvPicPr>
                      <p:nvPr/>
                    </p:nvPicPr>
                    <p:blipFill>
                      <a:blip r:embed="rId9"/>
                      <a:srcRect/>
                      <a:stretch>
                        <a:fillRect/>
                      </a:stretch>
                    </p:blipFill>
                    <p:spPr bwMode="auto">
                      <a:xfrm>
                        <a:off x="11739088" y="33069558"/>
                        <a:ext cx="2203450" cy="622300"/>
                      </a:xfrm>
                      <a:prstGeom prst="rect">
                        <a:avLst/>
                      </a:prstGeom>
                      <a:noFill/>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971858278"/>
              </p:ext>
            </p:extLst>
          </p:nvPr>
        </p:nvGraphicFramePr>
        <p:xfrm>
          <a:off x="16076138" y="33104483"/>
          <a:ext cx="3605212" cy="554038"/>
        </p:xfrm>
        <a:graphic>
          <a:graphicData uri="http://schemas.openxmlformats.org/presentationml/2006/ole">
            <mc:AlternateContent xmlns:mc="http://schemas.openxmlformats.org/markup-compatibility/2006">
              <mc:Choice xmlns:v="urn:schemas-microsoft-com:vml" Requires="v">
                <p:oleObj spid="_x0000_s1132" name="Formel" r:id="rId10" imgW="1320480" imgH="203040" progId="Equation.3">
                  <p:embed/>
                </p:oleObj>
              </mc:Choice>
              <mc:Fallback>
                <p:oleObj name="Formel" r:id="rId10" imgW="1320480" imgH="203040" progId="Equation.3">
                  <p:embed/>
                  <p:pic>
                    <p:nvPicPr>
                      <p:cNvPr id="0" name="Object 8"/>
                      <p:cNvPicPr>
                        <a:picLocks noChangeAspect="1" noChangeArrowheads="1"/>
                      </p:cNvPicPr>
                      <p:nvPr/>
                    </p:nvPicPr>
                    <p:blipFill>
                      <a:blip r:embed="rId11"/>
                      <a:srcRect/>
                      <a:stretch>
                        <a:fillRect/>
                      </a:stretch>
                    </p:blipFill>
                    <p:spPr bwMode="auto">
                      <a:xfrm>
                        <a:off x="16076138" y="33104483"/>
                        <a:ext cx="3605212" cy="55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 name="Textfeld 67"/>
          <p:cNvSpPr txBox="1"/>
          <p:nvPr/>
        </p:nvSpPr>
        <p:spPr>
          <a:xfrm>
            <a:off x="10876025" y="33088492"/>
            <a:ext cx="951594" cy="584775"/>
          </a:xfrm>
          <a:prstGeom prst="rect">
            <a:avLst/>
          </a:prstGeom>
          <a:noFill/>
        </p:spPr>
        <p:txBody>
          <a:bodyPr wrap="square" rtlCol="0">
            <a:spAutoFit/>
          </a:bodyPr>
          <a:lstStyle>
            <a:defPPr>
              <a:defRPr lang="en-US"/>
            </a:defPPr>
            <a:lvl1pPr algn="just">
              <a:defRPr sz="3200"/>
            </a:lvl1pPr>
          </a:lstStyle>
          <a:p>
            <a:r>
              <a:rPr lang="de-DE" dirty="0" smtClean="0">
                <a:latin typeface="Tahoma" panose="020B0604030504040204" pitchFamily="34" charset="0"/>
                <a:ea typeface="Tahoma" panose="020B0604030504040204" pitchFamily="34" charset="0"/>
                <a:cs typeface="Tahoma" panose="020B0604030504040204" pitchFamily="34" charset="0"/>
              </a:rPr>
              <a:t>(1) </a:t>
            </a:r>
            <a:endParaRPr lang="de-AT" dirty="0">
              <a:latin typeface="Tahoma" panose="020B0604030504040204" pitchFamily="34" charset="0"/>
              <a:ea typeface="Tahoma" panose="020B0604030504040204" pitchFamily="34" charset="0"/>
              <a:cs typeface="Tahoma" panose="020B0604030504040204" pitchFamily="34" charset="0"/>
            </a:endParaRPr>
          </a:p>
        </p:txBody>
      </p:sp>
      <p:sp>
        <p:nvSpPr>
          <p:cNvPr id="69" name="Textfeld 68"/>
          <p:cNvSpPr txBox="1"/>
          <p:nvPr/>
        </p:nvSpPr>
        <p:spPr>
          <a:xfrm>
            <a:off x="15286443" y="33088492"/>
            <a:ext cx="1005671" cy="584775"/>
          </a:xfrm>
          <a:prstGeom prst="rect">
            <a:avLst/>
          </a:prstGeom>
          <a:noFill/>
        </p:spPr>
        <p:txBody>
          <a:bodyPr wrap="square" rtlCol="0">
            <a:spAutoFit/>
          </a:bodyPr>
          <a:lstStyle>
            <a:defPPr>
              <a:defRPr lang="en-US"/>
            </a:defPPr>
            <a:lvl1pPr algn="just">
              <a:defRPr sz="3200"/>
            </a:lvl1pPr>
          </a:lstStyle>
          <a:p>
            <a:r>
              <a:rPr lang="de-DE" dirty="0" smtClean="0">
                <a:latin typeface="Tahoma" panose="020B0604030504040204" pitchFamily="34" charset="0"/>
                <a:ea typeface="Tahoma" panose="020B0604030504040204" pitchFamily="34" charset="0"/>
                <a:cs typeface="Tahoma" panose="020B0604030504040204" pitchFamily="34" charset="0"/>
              </a:rPr>
              <a:t>(2) </a:t>
            </a:r>
            <a:endParaRPr lang="de-AT"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2" name="Objekt 11"/>
          <p:cNvGraphicFramePr>
            <a:graphicFrameLocks noChangeAspect="1"/>
          </p:cNvGraphicFramePr>
          <p:nvPr>
            <p:extLst>
              <p:ext uri="{D42A27DB-BD31-4B8C-83A1-F6EECF244321}">
                <p14:modId xmlns:p14="http://schemas.microsoft.com/office/powerpoint/2010/main" val="2413559979"/>
              </p:ext>
            </p:extLst>
          </p:nvPr>
        </p:nvGraphicFramePr>
        <p:xfrm>
          <a:off x="11928000" y="33893471"/>
          <a:ext cx="5929313" cy="1871662"/>
        </p:xfrm>
        <a:graphic>
          <a:graphicData uri="http://schemas.openxmlformats.org/presentationml/2006/ole">
            <mc:AlternateContent xmlns:mc="http://schemas.openxmlformats.org/markup-compatibility/2006">
              <mc:Choice xmlns:v="urn:schemas-microsoft-com:vml" Requires="v">
                <p:oleObj spid="_x0000_s1133" name="Formel" r:id="rId12" imgW="2171520" imgH="685800" progId="Equation.3">
                  <p:embed/>
                </p:oleObj>
              </mc:Choice>
              <mc:Fallback>
                <p:oleObj name="Formel" r:id="rId12" imgW="2171520" imgH="685800" progId="Equation.3">
                  <p:embed/>
                  <p:pic>
                    <p:nvPicPr>
                      <p:cNvPr id="0" name="Object 10"/>
                      <p:cNvPicPr>
                        <a:picLocks noChangeAspect="1" noChangeArrowheads="1"/>
                      </p:cNvPicPr>
                      <p:nvPr/>
                    </p:nvPicPr>
                    <p:blipFill>
                      <a:blip r:embed="rId13"/>
                      <a:srcRect/>
                      <a:stretch>
                        <a:fillRect/>
                      </a:stretch>
                    </p:blipFill>
                    <p:spPr bwMode="auto">
                      <a:xfrm>
                        <a:off x="11928000" y="33893471"/>
                        <a:ext cx="5929313" cy="187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 name="Textfeld 71"/>
          <p:cNvSpPr txBox="1"/>
          <p:nvPr/>
        </p:nvSpPr>
        <p:spPr>
          <a:xfrm>
            <a:off x="10876025" y="34433263"/>
            <a:ext cx="951594" cy="584775"/>
          </a:xfrm>
          <a:prstGeom prst="rect">
            <a:avLst/>
          </a:prstGeom>
          <a:noFill/>
        </p:spPr>
        <p:txBody>
          <a:bodyPr wrap="square" rtlCol="0">
            <a:spAutoFit/>
          </a:bodyPr>
          <a:lstStyle>
            <a:defPPr>
              <a:defRPr lang="en-US"/>
            </a:defPPr>
            <a:lvl1pPr algn="just">
              <a:defRPr sz="3200"/>
            </a:lvl1pPr>
          </a:lstStyle>
          <a:p>
            <a:r>
              <a:rPr lang="de-DE" dirty="0" smtClean="0">
                <a:latin typeface="Tahoma" panose="020B0604030504040204" pitchFamily="34" charset="0"/>
                <a:ea typeface="Tahoma" panose="020B0604030504040204" pitchFamily="34" charset="0"/>
                <a:cs typeface="Tahoma" panose="020B0604030504040204" pitchFamily="34" charset="0"/>
              </a:rPr>
              <a:t>(3) </a:t>
            </a:r>
            <a:endParaRPr lang="de-AT" dirty="0">
              <a:latin typeface="Tahoma" panose="020B0604030504040204" pitchFamily="34" charset="0"/>
              <a:ea typeface="Tahoma" panose="020B0604030504040204" pitchFamily="34" charset="0"/>
              <a:cs typeface="Tahoma" panose="020B0604030504040204" pitchFamily="34" charset="0"/>
            </a:endParaRPr>
          </a:p>
        </p:txBody>
      </p:sp>
      <p:pic>
        <p:nvPicPr>
          <p:cNvPr id="1052" name="Picture 28" descr="K:\kvdisk\Vorlagen KV\Logos\Logos\Uniwappen_deutsch.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34731" y="38999308"/>
            <a:ext cx="2545633" cy="2534332"/>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descr="D:\Schuschnigg\Projekte\3D Drucker\FDM Drucker.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911124" y="19892094"/>
            <a:ext cx="8957234" cy="5392142"/>
          </a:xfrm>
          <a:prstGeom prst="rect">
            <a:avLst/>
          </a:prstGeom>
          <a:noFill/>
          <a:extLst>
            <a:ext uri="{909E8E84-426E-40DD-AFC4-6F175D3DCCD1}">
              <a14:hiddenFill xmlns:a14="http://schemas.microsoft.com/office/drawing/2010/main">
                <a:solidFill>
                  <a:srgbClr val="FFFFFF"/>
                </a:solidFill>
              </a14:hiddenFill>
            </a:ext>
          </a:extLst>
        </p:spPr>
      </p:pic>
      <p:sp>
        <p:nvSpPr>
          <p:cNvPr id="58" name="Textfeld 57"/>
          <p:cNvSpPr txBox="1"/>
          <p:nvPr/>
        </p:nvSpPr>
        <p:spPr>
          <a:xfrm>
            <a:off x="10910015" y="35805862"/>
            <a:ext cx="8979405" cy="1569660"/>
          </a:xfrm>
          <a:prstGeom prst="rect">
            <a:avLst/>
          </a:prstGeom>
          <a:noFill/>
        </p:spPr>
        <p:txBody>
          <a:bodyPr wrap="square" rtlCol="0">
            <a:spAutoFit/>
          </a:bodyPr>
          <a:lstStyle>
            <a:defPPr>
              <a:defRPr lang="en-US"/>
            </a:defPPr>
            <a:lvl1pPr algn="just">
              <a:defRPr sz="3200"/>
            </a:lvl1pPr>
          </a:lstStyle>
          <a:p>
            <a:r>
              <a:rPr lang="de-AT" dirty="0" smtClean="0">
                <a:latin typeface="Tahoma" panose="020B0604030504040204" pitchFamily="34" charset="0"/>
                <a:ea typeface="Tahoma" panose="020B0604030504040204" pitchFamily="34" charset="0"/>
                <a:cs typeface="Tahoma" panose="020B0604030504040204" pitchFamily="34" charset="0"/>
              </a:rPr>
              <a:t>Die Messungen der Grenzflächenspannung </a:t>
            </a:r>
            <a:r>
              <a:rPr lang="de-AT" dirty="0" smtClean="0">
                <a:latin typeface="Symbol" panose="05050102010706020507" pitchFamily="18" charset="2"/>
                <a:ea typeface="Tahoma" panose="020B0604030504040204" pitchFamily="34" charset="0"/>
                <a:cs typeface="Tahoma" panose="020B0604030504040204" pitchFamily="34" charset="0"/>
              </a:rPr>
              <a:t>s</a:t>
            </a:r>
            <a:r>
              <a:rPr lang="de-AT" baseline="-25000" dirty="0" smtClean="0">
                <a:latin typeface="Tahoma" panose="020B0604030504040204" pitchFamily="34" charset="0"/>
                <a:ea typeface="Tahoma" panose="020B0604030504040204" pitchFamily="34" charset="0"/>
                <a:cs typeface="Tahoma" panose="020B0604030504040204" pitchFamily="34" charset="0"/>
              </a:rPr>
              <a:t>SL</a:t>
            </a:r>
            <a:r>
              <a:rPr lang="de-AT" dirty="0" smtClean="0">
                <a:latin typeface="Tahoma" panose="020B0604030504040204" pitchFamily="34" charset="0"/>
                <a:ea typeface="Tahoma" panose="020B0604030504040204" pitchFamily="34" charset="0"/>
                <a:cs typeface="Tahoma" panose="020B0604030504040204" pitchFamily="34" charset="0"/>
              </a:rPr>
              <a:t> kann durch die Young‘sche Gleichung (2) beschrieben werden. </a:t>
            </a:r>
            <a:endParaRPr lang="de-AT" dirty="0">
              <a:latin typeface="Tahoma" panose="020B0604030504040204" pitchFamily="34" charset="0"/>
              <a:ea typeface="Tahoma" panose="020B0604030504040204" pitchFamily="34" charset="0"/>
              <a:cs typeface="Tahoma" panose="020B0604030504040204" pitchFamily="34" charset="0"/>
            </a:endParaRPr>
          </a:p>
        </p:txBody>
      </p:sp>
      <p:sp>
        <p:nvSpPr>
          <p:cNvPr id="65" name="Textfeld 64"/>
          <p:cNvSpPr txBox="1"/>
          <p:nvPr/>
        </p:nvSpPr>
        <p:spPr>
          <a:xfrm>
            <a:off x="20634189" y="15643622"/>
            <a:ext cx="8951254" cy="4524315"/>
          </a:xfrm>
          <a:prstGeom prst="rect">
            <a:avLst/>
          </a:prstGeom>
          <a:noFill/>
        </p:spPr>
        <p:txBody>
          <a:bodyPr wrap="square" rtlCol="0">
            <a:spAutoFit/>
          </a:bodyPr>
          <a:lstStyle>
            <a:defPPr>
              <a:defRPr lang="en-US"/>
            </a:defPPr>
            <a:lvl1pPr algn="just">
              <a:defRPr sz="3200"/>
            </a:lvl1pPr>
          </a:lstStyle>
          <a:p>
            <a:r>
              <a:rPr lang="de-AT" dirty="0">
                <a:latin typeface="Tahoma" panose="020B0604030504040204" pitchFamily="34" charset="0"/>
                <a:ea typeface="Tahoma" panose="020B0604030504040204" pitchFamily="34" charset="0"/>
                <a:cs typeface="Tahoma" panose="020B0604030504040204" pitchFamily="34" charset="0"/>
              </a:rPr>
              <a:t>Abb. 5: Auswertung (3)</a:t>
            </a:r>
          </a:p>
          <a:p>
            <a:r>
              <a:rPr lang="de-AT" dirty="0" smtClean="0">
                <a:latin typeface="Tahoma" panose="020B0604030504040204" pitchFamily="34" charset="0"/>
                <a:ea typeface="Tahoma" panose="020B0604030504040204" pitchFamily="34" charset="0"/>
                <a:cs typeface="Tahoma" panose="020B0604030504040204" pitchFamily="34" charset="0"/>
              </a:rPr>
              <a:t>Die </a:t>
            </a:r>
            <a:r>
              <a:rPr lang="de-AT" dirty="0" smtClean="0">
                <a:latin typeface="Tahoma" panose="020B0604030504040204" pitchFamily="34" charset="0"/>
                <a:ea typeface="Tahoma" panose="020B0604030504040204" pitchFamily="34" charset="0"/>
                <a:cs typeface="Tahoma" panose="020B0604030504040204" pitchFamily="34" charset="0"/>
              </a:rPr>
              <a:t>Methode von </a:t>
            </a:r>
            <a:r>
              <a:rPr lang="de-AT" dirty="0" err="1" smtClean="0">
                <a:latin typeface="Tahoma" panose="020B0604030504040204" pitchFamily="34" charset="0"/>
                <a:ea typeface="Tahoma" panose="020B0604030504040204" pitchFamily="34" charset="0"/>
                <a:cs typeface="Tahoma" panose="020B0604030504040204" pitchFamily="34" charset="0"/>
              </a:rPr>
              <a:t>Fowkes</a:t>
            </a:r>
            <a:r>
              <a:rPr lang="de-AT" dirty="0" smtClean="0">
                <a:latin typeface="Tahoma" panose="020B0604030504040204" pitchFamily="34" charset="0"/>
                <a:ea typeface="Tahoma" panose="020B0604030504040204" pitchFamily="34" charset="0"/>
                <a:cs typeface="Tahoma" panose="020B0604030504040204" pitchFamily="34" charset="0"/>
              </a:rPr>
              <a:t> </a:t>
            </a:r>
            <a:r>
              <a:rPr lang="de-AT" dirty="0" smtClean="0">
                <a:latin typeface="Tahoma" panose="020B0604030504040204" pitchFamily="34" charset="0"/>
                <a:ea typeface="Tahoma" panose="020B0604030504040204" pitchFamily="34" charset="0"/>
                <a:cs typeface="Tahoma" panose="020B0604030504040204" pitchFamily="34" charset="0"/>
              </a:rPr>
              <a:t>beschreibt auch </a:t>
            </a:r>
            <a:r>
              <a:rPr lang="de-AT" dirty="0" smtClean="0">
                <a:latin typeface="Tahoma" panose="020B0604030504040204" pitchFamily="34" charset="0"/>
                <a:ea typeface="Tahoma" panose="020B0604030504040204" pitchFamily="34" charset="0"/>
                <a:cs typeface="Tahoma" panose="020B0604030504040204" pitchFamily="34" charset="0"/>
              </a:rPr>
              <a:t>die Wechselwirkung zwischen den </a:t>
            </a:r>
            <a:r>
              <a:rPr lang="de-AT" dirty="0" smtClean="0">
                <a:latin typeface="Tahoma" panose="020B0604030504040204" pitchFamily="34" charset="0"/>
                <a:ea typeface="Tahoma" panose="020B0604030504040204" pitchFamily="34" charset="0"/>
                <a:cs typeface="Tahoma" panose="020B0604030504040204" pitchFamily="34" charset="0"/>
              </a:rPr>
              <a:t>Phasen.  </a:t>
            </a:r>
            <a:r>
              <a:rPr lang="de-AT" dirty="0" smtClean="0">
                <a:latin typeface="Tahoma" panose="020B0604030504040204" pitchFamily="34" charset="0"/>
                <a:ea typeface="Tahoma" panose="020B0604030504040204" pitchFamily="34" charset="0"/>
                <a:cs typeface="Tahoma" panose="020B0604030504040204" pitchFamily="34" charset="0"/>
              </a:rPr>
              <a:t>Mit der Kombination der Gleichungen kann wie in Abb. 5 gezeigt die lineare Approximation </a:t>
            </a:r>
            <a:r>
              <a:rPr lang="de-AT" dirty="0">
                <a:latin typeface="Tahoma" panose="020B0604030504040204" pitchFamily="34" charset="0"/>
                <a:ea typeface="Tahoma" panose="020B0604030504040204" pitchFamily="34" charset="0"/>
                <a:cs typeface="Tahoma" panose="020B0604030504040204" pitchFamily="34" charset="0"/>
              </a:rPr>
              <a:t>(3</a:t>
            </a:r>
            <a:r>
              <a:rPr lang="de-AT" dirty="0" smtClean="0">
                <a:latin typeface="Tahoma" panose="020B0604030504040204" pitchFamily="34" charset="0"/>
                <a:ea typeface="Tahoma" panose="020B0604030504040204" pitchFamily="34" charset="0"/>
                <a:cs typeface="Tahoma" panose="020B0604030504040204" pitchFamily="34" charset="0"/>
              </a:rPr>
              <a:t>) durchgeführt werden. Der Achsenabschnitt entspricht der Wurzel des dispersen Anteils des Festkörpers und die Steigung der Wurzel des </a:t>
            </a:r>
            <a:r>
              <a:rPr lang="de-AT" dirty="0" smtClean="0">
                <a:latin typeface="Tahoma" panose="020B0604030504040204" pitchFamily="34" charset="0"/>
                <a:ea typeface="Tahoma" panose="020B0604030504040204" pitchFamily="34" charset="0"/>
                <a:cs typeface="Tahoma" panose="020B0604030504040204" pitchFamily="34" charset="0"/>
              </a:rPr>
              <a:t>polaren Anteils.</a:t>
            </a:r>
            <a:endParaRPr lang="de-AT" dirty="0">
              <a:latin typeface="Tahoma" panose="020B0604030504040204" pitchFamily="34" charset="0"/>
              <a:ea typeface="Tahoma" panose="020B0604030504040204" pitchFamily="34" charset="0"/>
              <a:cs typeface="Tahoma" panose="020B0604030504040204" pitchFamily="34" charset="0"/>
            </a:endParaRPr>
          </a:p>
        </p:txBody>
      </p:sp>
      <p:pic>
        <p:nvPicPr>
          <p:cNvPr id="1075" name="Picture 51" descr="D:\Schuschnigg\Eigene Bilder\2014 08 27 Studioporträt Freisinger\Studioporträt Schuschnigg 2.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7732275" y="39060456"/>
            <a:ext cx="2022095" cy="2866086"/>
          </a:xfrm>
          <a:prstGeom prst="rect">
            <a:avLst/>
          </a:prstGeom>
          <a:noFill/>
          <a:extLst>
            <a:ext uri="{909E8E84-426E-40DD-AFC4-6F175D3DCCD1}">
              <a14:hiddenFill xmlns:a14="http://schemas.microsoft.com/office/drawing/2010/main">
                <a:solidFill>
                  <a:srgbClr val="FFFFFF"/>
                </a:solidFill>
              </a14:hiddenFill>
            </a:ext>
          </a:extLst>
        </p:spPr>
      </p:pic>
      <p:pic>
        <p:nvPicPr>
          <p:cNvPr id="1101" name="Picture 77" descr="C:\Users\SCHUSC~1\AppData\Local\Temp\notes786F30\~b092253.TMP"/>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27473"/>
          <a:stretch/>
        </p:blipFill>
        <p:spPr bwMode="auto">
          <a:xfrm>
            <a:off x="1338825" y="33034142"/>
            <a:ext cx="7633804" cy="369911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pieren 2"/>
          <p:cNvGrpSpPr/>
          <p:nvPr/>
        </p:nvGrpSpPr>
        <p:grpSpPr>
          <a:xfrm>
            <a:off x="10963523" y="18833351"/>
            <a:ext cx="3932826" cy="3218983"/>
            <a:chOff x="10963523" y="18737863"/>
            <a:chExt cx="3932826" cy="3218983"/>
          </a:xfrm>
        </p:grpSpPr>
        <p:pic>
          <p:nvPicPr>
            <p:cNvPr id="1102" name="Picture 78" descr="D:\Schuschnigg\Projekte\Poster Präsentation\2016 04 14 LKK 25\2016-03-20_153503__M751517.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58477" t="16944" r="28832"/>
            <a:stretch/>
          </p:blipFill>
          <p:spPr bwMode="auto">
            <a:xfrm>
              <a:off x="14050342" y="18737863"/>
              <a:ext cx="846007" cy="3218983"/>
            </a:xfrm>
            <a:prstGeom prst="rect">
              <a:avLst/>
            </a:prstGeom>
            <a:noFill/>
            <a:extLst>
              <a:ext uri="{909E8E84-426E-40DD-AFC4-6F175D3DCCD1}">
                <a14:hiddenFill xmlns:a14="http://schemas.microsoft.com/office/drawing/2010/main">
                  <a:solidFill>
                    <a:srgbClr val="FFFFFF"/>
                  </a:solidFill>
                </a14:hiddenFill>
              </a:ext>
            </a:extLst>
          </p:spPr>
        </p:pic>
        <p:pic>
          <p:nvPicPr>
            <p:cNvPr id="1104" name="Picture 80" descr="C:\Users\SCHUSC~1\AppData\Local\Temp\notes786F30\~b826911.TMP"/>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1511" r="22747"/>
            <a:stretch/>
          </p:blipFill>
          <p:spPr bwMode="auto">
            <a:xfrm>
              <a:off x="10963523" y="18737863"/>
              <a:ext cx="3083778" cy="3218983"/>
            </a:xfrm>
            <a:prstGeom prst="rect">
              <a:avLst/>
            </a:prstGeom>
            <a:noFill/>
            <a:extLst>
              <a:ext uri="{909E8E84-426E-40DD-AFC4-6F175D3DCCD1}">
                <a14:hiddenFill xmlns:a14="http://schemas.microsoft.com/office/drawing/2010/main">
                  <a:solidFill>
                    <a:srgbClr val="FFFFFF"/>
                  </a:solidFill>
                </a14:hiddenFill>
              </a:ext>
            </a:extLst>
          </p:spPr>
        </p:pic>
      </p:grpSp>
      <p:pic>
        <p:nvPicPr>
          <p:cNvPr id="1117" name="Picture 93" descr="D:\Schuschnigg\Projekte\Poster Präsentation\2016 04 14 LKK 25\Diagramm5.emf"/>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938" b="3713"/>
          <a:stretch/>
        </p:blipFill>
        <p:spPr bwMode="auto">
          <a:xfrm>
            <a:off x="21157463" y="10438227"/>
            <a:ext cx="7940985" cy="5289591"/>
          </a:xfrm>
          <a:prstGeom prst="rect">
            <a:avLst/>
          </a:prstGeom>
          <a:noFill/>
          <a:extLst>
            <a:ext uri="{909E8E84-426E-40DD-AFC4-6F175D3DCCD1}">
              <a14:hiddenFill xmlns:a14="http://schemas.microsoft.com/office/drawing/2010/main">
                <a:solidFill>
                  <a:srgbClr val="FFFFFF"/>
                </a:solidFill>
              </a14:hiddenFill>
            </a:ext>
          </a:extLst>
        </p:spPr>
      </p:pic>
      <p:pic>
        <p:nvPicPr>
          <p:cNvPr id="1118" name="Picture 94" descr="D:\Schuschnigg\Projekte\Poster Präsentation\2016 04 14 LKK 25\Diagramm6.emf"/>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1961374" y="20084316"/>
            <a:ext cx="6333164" cy="4848338"/>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p:cNvSpPr/>
          <p:nvPr/>
        </p:nvSpPr>
        <p:spPr>
          <a:xfrm>
            <a:off x="1925945" y="33331144"/>
            <a:ext cx="556563" cy="584775"/>
          </a:xfrm>
          <a:prstGeom prst="rect">
            <a:avLst/>
          </a:prstGeom>
        </p:spPr>
        <p:txBody>
          <a:bodyPr wrap="none">
            <a:spAutoFit/>
          </a:bodyPr>
          <a:lstStyle/>
          <a:p>
            <a:r>
              <a:rPr lang="de-AT" sz="3200" dirty="0">
                <a:latin typeface="Tahoma" panose="020B0604030504040204" pitchFamily="34" charset="0"/>
                <a:ea typeface="Tahoma" panose="020B0604030504040204" pitchFamily="34" charset="0"/>
                <a:cs typeface="Tahoma" panose="020B0604030504040204" pitchFamily="34" charset="0"/>
              </a:rPr>
              <a:t>a)</a:t>
            </a:r>
            <a:endParaRPr lang="de-AT" sz="3200" dirty="0"/>
          </a:p>
        </p:txBody>
      </p:sp>
      <p:sp>
        <p:nvSpPr>
          <p:cNvPr id="60" name="Rechteck 59"/>
          <p:cNvSpPr/>
          <p:nvPr/>
        </p:nvSpPr>
        <p:spPr>
          <a:xfrm>
            <a:off x="5464472" y="33318643"/>
            <a:ext cx="569387" cy="584775"/>
          </a:xfrm>
          <a:prstGeom prst="rect">
            <a:avLst/>
          </a:prstGeom>
        </p:spPr>
        <p:txBody>
          <a:bodyPr wrap="none">
            <a:spAutoFit/>
          </a:bodyPr>
          <a:lstStyle/>
          <a:p>
            <a:r>
              <a:rPr lang="de-AT" sz="3200" dirty="0" smtClean="0">
                <a:latin typeface="Tahoma" panose="020B0604030504040204" pitchFamily="34" charset="0"/>
                <a:ea typeface="Tahoma" panose="020B0604030504040204" pitchFamily="34" charset="0"/>
                <a:cs typeface="Tahoma" panose="020B0604030504040204" pitchFamily="34" charset="0"/>
              </a:rPr>
              <a:t>b)</a:t>
            </a:r>
            <a:endParaRPr lang="de-AT" sz="3200" dirty="0"/>
          </a:p>
        </p:txBody>
      </p:sp>
      <p:sp>
        <p:nvSpPr>
          <p:cNvPr id="63" name="Rechteck 62"/>
          <p:cNvSpPr/>
          <p:nvPr/>
        </p:nvSpPr>
        <p:spPr>
          <a:xfrm>
            <a:off x="2356626" y="34891626"/>
            <a:ext cx="530915" cy="584775"/>
          </a:xfrm>
          <a:prstGeom prst="rect">
            <a:avLst/>
          </a:prstGeom>
        </p:spPr>
        <p:txBody>
          <a:bodyPr wrap="none">
            <a:spAutoFit/>
          </a:bodyPr>
          <a:lstStyle/>
          <a:p>
            <a:r>
              <a:rPr lang="de-AT" sz="3200" dirty="0" smtClean="0">
                <a:latin typeface="Tahoma" panose="020B0604030504040204" pitchFamily="34" charset="0"/>
                <a:ea typeface="Tahoma" panose="020B0604030504040204" pitchFamily="34" charset="0"/>
                <a:cs typeface="Tahoma" panose="020B0604030504040204" pitchFamily="34" charset="0"/>
              </a:rPr>
              <a:t>c)</a:t>
            </a:r>
            <a:endParaRPr lang="de-AT" sz="3200" dirty="0"/>
          </a:p>
        </p:txBody>
      </p:sp>
    </p:spTree>
    <p:extLst>
      <p:ext uri="{BB962C8B-B14F-4D97-AF65-F5344CB8AC3E}">
        <p14:creationId xmlns:p14="http://schemas.microsoft.com/office/powerpoint/2010/main" val="3000509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 Wissenschaft">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 Wissenschaft</Template>
  <TotalTime>0</TotalTime>
  <Words>783</Words>
  <Application>Microsoft Office PowerPoint</Application>
  <PresentationFormat>Benutzerdefiniert</PresentationFormat>
  <Paragraphs>106</Paragraphs>
  <Slides>1</Slides>
  <Notes>0</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1</vt:i4>
      </vt:variant>
    </vt:vector>
  </HeadingPairs>
  <TitlesOfParts>
    <vt:vector size="3" baseType="lpstr">
      <vt:lpstr>Poster Wissenschaft</vt:lpstr>
      <vt:lpstr>Formel</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Andreas  Pompenig</dc:creator>
  <cp:lastModifiedBy>Schuschnigg</cp:lastModifiedBy>
  <cp:revision>174</cp:revision>
  <cp:lastPrinted>2016-03-21T10:25:11Z</cp:lastPrinted>
  <dcterms:created xsi:type="dcterms:W3CDTF">2013-07-08T11:46:17Z</dcterms:created>
  <dcterms:modified xsi:type="dcterms:W3CDTF">2016-03-21T13:45:30Z</dcterms:modified>
</cp:coreProperties>
</file>